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374"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333" r:id="rId12"/>
    <p:sldId id="263" r:id="rId13"/>
    <p:sldId id="299" r:id="rId14"/>
    <p:sldId id="302" r:id="rId15"/>
    <p:sldId id="264" r:id="rId16"/>
    <p:sldId id="335" r:id="rId17"/>
    <p:sldId id="336" r:id="rId18"/>
    <p:sldId id="266" r:id="rId19"/>
    <p:sldId id="265"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8" d="100"/>
          <a:sy n="98" d="100"/>
        </p:scale>
        <p:origin x="133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10/1/2022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4140230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29530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593667" y="6272784"/>
            <a:ext cx="2644309" cy="365125"/>
          </a:xfrm>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190C97C-0095-2443-AC12-FA4CBA4ACD4D}" type="slidenum">
              <a:rPr lang="en-US" smtClean="0"/>
              <a:t>‹#›</a:t>
            </a:fld>
            <a:endParaRPr lang="en-US"/>
          </a:p>
        </p:txBody>
      </p:sp>
    </p:spTree>
    <p:extLst>
      <p:ext uri="{BB962C8B-B14F-4D97-AF65-F5344CB8AC3E}">
        <p14:creationId xmlns:p14="http://schemas.microsoft.com/office/powerpoint/2010/main" val="3309669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90009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983966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86173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901034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25161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10/1/2022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56099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63609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81461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16550144"/>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531014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71840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0340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3942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135734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768949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59240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62159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977069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2619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20325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56097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08666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6621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511098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679420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06916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118292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61449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29472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99256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1348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79143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1708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05124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284349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78028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415610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456745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118698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33412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3778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932780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51486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752170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293070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72626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150047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0848980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843635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79458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328367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021737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4222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5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505042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8565626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61" Type="http://schemas.microsoft.com/office/2007/relationships/hdphoto" Target="../media/hdphoto1.wdp"/><Relationship Id="rId19" Type="http://schemas.openxmlformats.org/officeDocument/2006/relationships/slideLayout" Target="../slideLayouts/slideLayout3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theme" Target="../theme/theme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image" Target="../media/image2.png"/><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10/1/2022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60">
                <a:duotone>
                  <a:schemeClr val="accent1">
                    <a:shade val="45000"/>
                    <a:satMod val="135000"/>
                  </a:schemeClr>
                  <a:prstClr val="white"/>
                </a:duotone>
                <a:extLst>
                  <a:ext uri="{BEBA8EAE-BF5A-486C-A8C5-ECC9F3942E4B}">
                    <a14:imgProps xmlns:a14="http://schemas.microsoft.com/office/drawing/2010/main">
                      <a14:imgLayer r:embed="rId6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025907424"/>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 id="2147484406" r:id="rId32"/>
    <p:sldLayoutId id="2147484407" r:id="rId33"/>
    <p:sldLayoutId id="2147484408" r:id="rId34"/>
    <p:sldLayoutId id="2147484409" r:id="rId35"/>
    <p:sldLayoutId id="2147484410" r:id="rId36"/>
    <p:sldLayoutId id="2147484411" r:id="rId37"/>
    <p:sldLayoutId id="2147484412" r:id="rId38"/>
    <p:sldLayoutId id="2147484413" r:id="rId39"/>
    <p:sldLayoutId id="2147484414" r:id="rId40"/>
    <p:sldLayoutId id="2147484415" r:id="rId41"/>
    <p:sldLayoutId id="2147484416" r:id="rId42"/>
    <p:sldLayoutId id="2147484417" r:id="rId43"/>
    <p:sldLayoutId id="2147484418" r:id="rId44"/>
    <p:sldLayoutId id="2147484419" r:id="rId45"/>
    <p:sldLayoutId id="2147484420" r:id="rId46"/>
    <p:sldLayoutId id="2147484421" r:id="rId47"/>
    <p:sldLayoutId id="2147484422" r:id="rId48"/>
    <p:sldLayoutId id="2147484423" r:id="rId49"/>
    <p:sldLayoutId id="2147484424" r:id="rId50"/>
    <p:sldLayoutId id="2147484425" r:id="rId51"/>
    <p:sldLayoutId id="2147484426" r:id="rId52"/>
    <p:sldLayoutId id="2147484427" r:id="rId53"/>
    <p:sldLayoutId id="2147484428" r:id="rId54"/>
    <p:sldLayoutId id="2147484429" r:id="rId55"/>
    <p:sldLayoutId id="2147484430" r:id="rId56"/>
    <p:sldLayoutId id="2147484431" r:id="rId57"/>
    <p:sldLayoutId id="2147484432" r:id="rId58"/>
  </p:sldLayoutIdLst>
  <p:txStyles>
    <p:titleStyle>
      <a:lvl1pPr algn="l" defTabSz="914400" rtl="0" eaLnBrk="1" latinLnBrk="0" hangingPunct="1">
        <a:lnSpc>
          <a:spcPct val="90000"/>
        </a:lnSpc>
        <a:spcBef>
          <a:spcPct val="0"/>
        </a:spcBef>
        <a:buNone/>
        <a:defRPr sz="5400" kern="1200" cap="all" baseline="0">
          <a:blipFill>
            <a:blip r:embed="rId62">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rubylouai/final/blob/main/webscraping%20(1).ipynb" TargetMode="External"/><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ubylouai/final/blob/main/Data%20Wrangling%20-%20EDA%20lab.ipynb" TargetMode="External"/><Relationship Id="rId2" Type="http://schemas.openxmlformats.org/officeDocument/2006/relationships/image" Target="../media/image7.png"/><Relationship Id="rId1" Type="http://schemas.openxmlformats.org/officeDocument/2006/relationships/slideLayout" Target="../slideLayouts/slideLayout3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ubylouai/final/blob/main/EDA%20with%20Visualization%20lab.ipynb" TargetMode="External"/><Relationship Id="rId2" Type="http://schemas.openxmlformats.org/officeDocument/2006/relationships/image" Target="../media/image7.png"/><Relationship Id="rId1" Type="http://schemas.openxmlformats.org/officeDocument/2006/relationships/slideLayout" Target="../slideLayouts/slideLayout3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ubylouai/final/blob/main/Exploratory%20Data%20Analysis%20Using%20SQL.ipynb" TargetMode="External"/><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ubylouai/final/blob/main/Interactive%20Visual%20Analytics%20with%20Folium.ipynb" TargetMode="External"/><Relationship Id="rId2" Type="http://schemas.openxmlformats.org/officeDocument/2006/relationships/image" Target="../media/image7.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ubylouai/final/blob/main/plotly.py" TargetMode="External"/><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ubylouai/final/blob/main/Machine%20Learning%20Prediction%20Lab.ipynb" TargetMode="External"/><Relationship Id="rId2" Type="http://schemas.openxmlformats.org/officeDocument/2006/relationships/image" Target="../media/image7.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png"/><Relationship Id="rId1" Type="http://schemas.openxmlformats.org/officeDocument/2006/relationships/slideLayout" Target="../slideLayouts/slideLayout66.xml"/></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ubylouai/final/blob/main/Collecting%20the%20Data-%20Collection%20API%20Lab.ipynb.ipynb" TargetMode="External"/><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3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&lt;Ruby Kalha&gt;</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&lt;30/9/2022&gt;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366838"/>
            <a:ext cx="4808538" cy="3705225"/>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Apply web scrapping to Falcon 9 launch records from Wikipedia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a:t>
            </a:r>
          </a:p>
          <a:p>
            <a:pPr>
              <a:lnSpc>
                <a:spcPct val="100000"/>
              </a:lnSpc>
              <a:spcBef>
                <a:spcPts val="1400"/>
              </a:spcBef>
            </a:pPr>
            <a:r>
              <a:rPr lang="en-US" sz="2000" dirty="0">
                <a:solidFill>
                  <a:schemeClr val="accent3">
                    <a:lumMod val="25000"/>
                  </a:schemeClr>
                </a:solidFill>
                <a:latin typeface="Abadi" panose="020B0604020104020204" pitchFamily="34" charset="0"/>
              </a:rPr>
              <a:t> Get response from HTML</a:t>
            </a:r>
          </a:p>
          <a:p>
            <a:pPr>
              <a:lnSpc>
                <a:spcPct val="100000"/>
              </a:lnSpc>
              <a:spcBef>
                <a:spcPts val="1400"/>
              </a:spcBef>
            </a:pPr>
            <a:r>
              <a:rPr lang="en-US" sz="2000" dirty="0">
                <a:solidFill>
                  <a:schemeClr val="accent3">
                    <a:lumMod val="25000"/>
                  </a:schemeClr>
                </a:solidFill>
                <a:latin typeface="Abadi" panose="020B0604020104020204" pitchFamily="34" charset="0"/>
              </a:rPr>
              <a:t>Create a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object and sparse tables.</a:t>
            </a:r>
          </a:p>
          <a:p>
            <a:pPr>
              <a:lnSpc>
                <a:spcPct val="100000"/>
              </a:lnSpc>
              <a:spcBef>
                <a:spcPts val="1400"/>
              </a:spcBef>
            </a:pPr>
            <a:r>
              <a:rPr lang="en-US" sz="2000" dirty="0">
                <a:solidFill>
                  <a:schemeClr val="accent3">
                    <a:lumMod val="25000"/>
                  </a:schemeClr>
                </a:solidFill>
                <a:latin typeface="Abadi" panose="020B0604020104020204" pitchFamily="34" charset="0"/>
              </a:rPr>
              <a:t>Create dictionary with the column names and appending data to them.</a:t>
            </a:r>
          </a:p>
          <a:p>
            <a:pPr>
              <a:lnSpc>
                <a:spcPct val="100000"/>
              </a:lnSpc>
              <a:spcBef>
                <a:spcPts val="1400"/>
              </a:spcBef>
            </a:pPr>
            <a:r>
              <a:rPr lang="en-US" sz="2000" dirty="0">
                <a:solidFill>
                  <a:schemeClr val="accent3">
                    <a:lumMod val="25000"/>
                  </a:schemeClr>
                </a:solidFill>
                <a:latin typeface="Abadi" panose="020B0604020104020204" pitchFamily="34" charset="0"/>
              </a:rPr>
              <a:t>Convert dictionary to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and export it to csv file.</a:t>
            </a:r>
          </a:p>
          <a:p>
            <a:pPr>
              <a:lnSpc>
                <a:spcPct val="100000"/>
              </a:lnSpc>
              <a:spcBef>
                <a:spcPts val="1400"/>
              </a:spcBef>
            </a:pPr>
            <a:r>
              <a:rPr lang="en-US" sz="2200" dirty="0">
                <a:solidFill>
                  <a:schemeClr val="accent2">
                    <a:lumMod val="75000"/>
                  </a:schemeClr>
                </a:solidFill>
                <a:latin typeface="Abadi" panose="020B0604020104020204" pitchFamily="34" charset="0"/>
              </a:rPr>
              <a:t>Notebook: </a:t>
            </a:r>
            <a:r>
              <a:rPr lang="en-US" sz="2200" dirty="0">
                <a:solidFill>
                  <a:schemeClr val="accent2">
                    <a:lumMod val="75000"/>
                  </a:schemeClr>
                </a:solidFill>
                <a:latin typeface="Abadi" panose="020B0604020104020204" pitchFamily="34" charset="0"/>
                <a:hlinkClick r:id="rId3"/>
              </a:rPr>
              <a:t>https://github.com/rubylouai/final/blob/main/webscraping%20(1).</a:t>
            </a:r>
            <a:r>
              <a:rPr lang="en-US" sz="2200" dirty="0" smtClean="0">
                <a:solidFill>
                  <a:schemeClr val="accent2">
                    <a:lumMod val="75000"/>
                  </a:schemeClr>
                </a:solidFill>
                <a:latin typeface="Abadi" panose="020B0604020104020204" pitchFamily="34" charset="0"/>
                <a:hlinkClick r:id="rId3"/>
              </a:rPr>
              <a:t>ipynb</a:t>
            </a:r>
            <a:endParaRPr lang="en-US" sz="2200" dirty="0" smtClean="0">
              <a:solidFill>
                <a:schemeClr val="accent2">
                  <a:lumMod val="75000"/>
                </a:schemeClr>
              </a:solidFill>
              <a:latin typeface="Abadi" panose="020B0604020104020204" pitchFamily="34" charset="0"/>
            </a:endParaRPr>
          </a:p>
          <a:p>
            <a:pPr>
              <a:lnSpc>
                <a:spcPct val="100000"/>
              </a:lnSpc>
              <a:spcBef>
                <a:spcPts val="1400"/>
              </a:spcBef>
            </a:pPr>
            <a:endParaRPr lang="en-US" sz="2200" dirty="0">
              <a:solidFill>
                <a:schemeClr val="accent2">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Data Collection - Scraping</a:t>
            </a:r>
            <a:endParaRPr lang="en-US" dirty="0">
              <a:solidFill>
                <a:schemeClr val="accent2">
                  <a:lumMod val="60000"/>
                  <a:lumOff val="40000"/>
                </a:schemeClr>
              </a:solidFill>
            </a:endParaRPr>
          </a:p>
        </p:txBody>
      </p:sp>
      <p:pic>
        <p:nvPicPr>
          <p:cNvPr id="5" name="Picture 4">
            <a:extLst>
              <a:ext uri="{FF2B5EF4-FFF2-40B4-BE49-F238E27FC236}">
                <a16:creationId xmlns:a16="http://schemas.microsoft.com/office/drawing/2014/main" id="{7DEE91C6-3E72-4DD6-9C21-BEA8DB79133B}"/>
              </a:ext>
            </a:extLst>
          </p:cNvPr>
          <p:cNvPicPr>
            <a:picLocks noChangeAspect="1"/>
          </p:cNvPicPr>
          <p:nvPr/>
        </p:nvPicPr>
        <p:blipFill rotWithShape="1">
          <a:blip r:embed="rId4"/>
          <a:srcRect r="28271"/>
          <a:stretch/>
        </p:blipFill>
        <p:spPr>
          <a:xfrm>
            <a:off x="6027811" y="1927920"/>
            <a:ext cx="5584273" cy="662997"/>
          </a:xfrm>
          <a:prstGeom prst="rect">
            <a:avLst/>
          </a:prstGeom>
        </p:spPr>
      </p:pic>
      <p:pic>
        <p:nvPicPr>
          <p:cNvPr id="7" name="Picture 6">
            <a:extLst>
              <a:ext uri="{FF2B5EF4-FFF2-40B4-BE49-F238E27FC236}">
                <a16:creationId xmlns:a16="http://schemas.microsoft.com/office/drawing/2014/main" id="{DEA3919A-C49B-45FD-9EAD-1CB71FA192AD}"/>
              </a:ext>
            </a:extLst>
          </p:cNvPr>
          <p:cNvPicPr>
            <a:picLocks noChangeAspect="1"/>
          </p:cNvPicPr>
          <p:nvPr/>
        </p:nvPicPr>
        <p:blipFill>
          <a:blip r:embed="rId5"/>
          <a:stretch>
            <a:fillRect/>
          </a:stretch>
        </p:blipFill>
        <p:spPr>
          <a:xfrm>
            <a:off x="5967560" y="2822388"/>
            <a:ext cx="3109229" cy="419136"/>
          </a:xfrm>
          <a:prstGeom prst="rect">
            <a:avLst/>
          </a:prstGeom>
        </p:spPr>
      </p:pic>
      <p:pic>
        <p:nvPicPr>
          <p:cNvPr id="8" name="Picture 7">
            <a:extLst>
              <a:ext uri="{FF2B5EF4-FFF2-40B4-BE49-F238E27FC236}">
                <a16:creationId xmlns:a16="http://schemas.microsoft.com/office/drawing/2014/main" id="{F561EAAF-72D3-4227-961C-77A1BA2F947D}"/>
              </a:ext>
            </a:extLst>
          </p:cNvPr>
          <p:cNvPicPr>
            <a:picLocks noChangeAspect="1"/>
          </p:cNvPicPr>
          <p:nvPr/>
        </p:nvPicPr>
        <p:blipFill>
          <a:blip r:embed="rId6"/>
          <a:stretch>
            <a:fillRect/>
          </a:stretch>
        </p:blipFill>
        <p:spPr>
          <a:xfrm>
            <a:off x="6027811" y="3428999"/>
            <a:ext cx="3749365" cy="1143099"/>
          </a:xfrm>
          <a:prstGeom prst="rect">
            <a:avLst/>
          </a:prstGeom>
        </p:spPr>
      </p:pic>
      <p:pic>
        <p:nvPicPr>
          <p:cNvPr id="9" name="Picture 8">
            <a:extLst>
              <a:ext uri="{FF2B5EF4-FFF2-40B4-BE49-F238E27FC236}">
                <a16:creationId xmlns:a16="http://schemas.microsoft.com/office/drawing/2014/main" id="{985A1C55-AD3A-42EF-85CE-6B17EAF8D852}"/>
              </a:ext>
            </a:extLst>
          </p:cNvPr>
          <p:cNvPicPr>
            <a:picLocks noChangeAspect="1"/>
          </p:cNvPicPr>
          <p:nvPr/>
        </p:nvPicPr>
        <p:blipFill>
          <a:blip r:embed="rId7"/>
          <a:stretch>
            <a:fillRect/>
          </a:stretch>
        </p:blipFill>
        <p:spPr>
          <a:xfrm>
            <a:off x="6027813" y="4898751"/>
            <a:ext cx="3071126" cy="266723"/>
          </a:xfrm>
          <a:prstGeom prst="rect">
            <a:avLst/>
          </a:prstGeom>
        </p:spPr>
      </p:pic>
      <p:pic>
        <p:nvPicPr>
          <p:cNvPr id="10" name="Picture 9">
            <a:extLst>
              <a:ext uri="{FF2B5EF4-FFF2-40B4-BE49-F238E27FC236}">
                <a16:creationId xmlns:a16="http://schemas.microsoft.com/office/drawing/2014/main" id="{195B6544-A160-4E70-9C32-F2ECCEC57C3E}"/>
              </a:ext>
            </a:extLst>
          </p:cNvPr>
          <p:cNvPicPr>
            <a:picLocks noChangeAspect="1"/>
          </p:cNvPicPr>
          <p:nvPr/>
        </p:nvPicPr>
        <p:blipFill>
          <a:blip r:embed="rId8"/>
          <a:stretch>
            <a:fillRect/>
          </a:stretch>
        </p:blipFill>
        <p:spPr>
          <a:xfrm>
            <a:off x="6088064" y="5618145"/>
            <a:ext cx="3886537" cy="23624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992238" cy="3894239"/>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Data Wrangling Basic steps:</a:t>
            </a:r>
          </a:p>
          <a:p>
            <a:pPr lvl="1"/>
            <a:r>
              <a:rPr lang="en-US" sz="1800" dirty="0">
                <a:solidFill>
                  <a:schemeClr val="accent3">
                    <a:lumMod val="25000"/>
                  </a:schemeClr>
                </a:solidFill>
                <a:latin typeface="Abadi" panose="020B0604020104020204" pitchFamily="34" charset="0"/>
              </a:rPr>
              <a:t>Load Data.</a:t>
            </a:r>
          </a:p>
          <a:p>
            <a:pPr lvl="1"/>
            <a:r>
              <a:rPr lang="en-US" sz="1800" dirty="0">
                <a:solidFill>
                  <a:schemeClr val="accent3">
                    <a:lumMod val="25000"/>
                  </a:schemeClr>
                </a:solidFill>
                <a:latin typeface="Abadi" panose="020B0604020104020204" pitchFamily="34" charset="0"/>
              </a:rPr>
              <a:t>Make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from it.</a:t>
            </a:r>
          </a:p>
          <a:p>
            <a:pPr lvl="1"/>
            <a:r>
              <a:rPr lang="en-US" sz="1800" dirty="0">
                <a:solidFill>
                  <a:schemeClr val="accent3">
                    <a:lumMod val="25000"/>
                  </a:schemeClr>
                </a:solidFill>
                <a:latin typeface="Abadi" panose="020B0604020104020204" pitchFamily="34" charset="0"/>
              </a:rPr>
              <a:t>Clean Data.</a:t>
            </a:r>
          </a:p>
          <a:p>
            <a:pPr lvl="1"/>
            <a:r>
              <a:rPr lang="en-US" sz="1800" dirty="0">
                <a:solidFill>
                  <a:schemeClr val="accent3">
                    <a:lumMod val="25000"/>
                  </a:schemeClr>
                </a:solidFill>
                <a:latin typeface="Abadi" panose="020B0604020104020204" pitchFamily="34" charset="0"/>
              </a:rPr>
              <a:t>Covert it to Boolean values.</a:t>
            </a:r>
          </a:p>
          <a:p>
            <a:pPr lvl="1"/>
            <a:r>
              <a:rPr lang="en-US" sz="1800" dirty="0">
                <a:solidFill>
                  <a:schemeClr val="accent3">
                    <a:lumMod val="25000"/>
                  </a:schemeClr>
                </a:solidFill>
                <a:latin typeface="Abadi" panose="020B0604020104020204" pitchFamily="34" charset="0"/>
              </a:rPr>
              <a:t>Export to flat file.</a:t>
            </a:r>
          </a:p>
          <a:p>
            <a:pPr lvl="1"/>
            <a:r>
              <a:rPr lang="en-US" sz="1800" dirty="0">
                <a:solidFill>
                  <a:schemeClr val="accent3">
                    <a:lumMod val="25000"/>
                  </a:schemeClr>
                </a:solidFill>
                <a:latin typeface="Abadi" panose="020B0604020104020204" pitchFamily="34" charset="0"/>
              </a:rPr>
              <a:t>Determine training labels</a:t>
            </a:r>
            <a:r>
              <a:rPr lang="en-US" sz="1800" dirty="0" smtClean="0">
                <a:solidFill>
                  <a:schemeClr val="accent3">
                    <a:lumMod val="25000"/>
                  </a:schemeClr>
                </a:solidFill>
                <a:latin typeface="Abadi" panose="020B0604020104020204" pitchFamily="34" charset="0"/>
              </a:rPr>
              <a:t>.</a:t>
            </a:r>
          </a:p>
          <a:p>
            <a:pPr lvl="1"/>
            <a:endParaRPr lang="en-US" dirty="0">
              <a:solidFill>
                <a:schemeClr val="accent3">
                  <a:lumMod val="25000"/>
                </a:schemeClr>
              </a:solidFill>
              <a:latin typeface="Abadi" panose="020B0604020104020204" pitchFamily="34" charset="0"/>
            </a:endParaRPr>
          </a:p>
          <a:p>
            <a:pPr lvl="1"/>
            <a:r>
              <a:rPr lang="en-US" sz="1800" dirty="0" smtClean="0">
                <a:solidFill>
                  <a:schemeClr val="accent3">
                    <a:lumMod val="25000"/>
                  </a:schemeClr>
                </a:solidFill>
                <a:latin typeface="Abadi" panose="020B0604020104020204" pitchFamily="34" charset="0"/>
              </a:rPr>
              <a:t>Notebook</a:t>
            </a:r>
            <a:r>
              <a:rPr lang="en-US" dirty="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hlinkClick r:id="rId3"/>
              </a:rPr>
              <a:t>https://github.com/rubylouai/final/blob/main/Data%20Wrangling%20-%</a:t>
            </a:r>
            <a:r>
              <a:rPr lang="en-US" dirty="0" smtClean="0">
                <a:solidFill>
                  <a:schemeClr val="accent3">
                    <a:lumMod val="25000"/>
                  </a:schemeClr>
                </a:solidFill>
                <a:latin typeface="Abadi" panose="020B0604020104020204" pitchFamily="34" charset="0"/>
                <a:hlinkClick r:id="rId3"/>
              </a:rPr>
              <a:t>20EDA%20lab.ipynb</a:t>
            </a:r>
            <a:endParaRPr lang="en-US" dirty="0" smtClean="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pPr marL="457200" lvl="1" indent="0">
              <a:buNone/>
            </a:pPr>
            <a:endParaRPr lang="en-US" sz="18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Data Wrangling</a:t>
            </a:r>
          </a:p>
        </p:txBody>
      </p:sp>
      <p:pic>
        <p:nvPicPr>
          <p:cNvPr id="6" name="Picture 5">
            <a:extLst>
              <a:ext uri="{FF2B5EF4-FFF2-40B4-BE49-F238E27FC236}">
                <a16:creationId xmlns:a16="http://schemas.microsoft.com/office/drawing/2014/main" id="{CA072086-944C-41FC-B095-349973951D24}"/>
              </a:ext>
            </a:extLst>
          </p:cNvPr>
          <p:cNvPicPr>
            <a:picLocks noChangeAspect="1"/>
          </p:cNvPicPr>
          <p:nvPr/>
        </p:nvPicPr>
        <p:blipFill>
          <a:blip r:embed="rId4"/>
          <a:stretch>
            <a:fillRect/>
          </a:stretch>
        </p:blipFill>
        <p:spPr>
          <a:xfrm>
            <a:off x="6206146" y="244068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normAutofit/>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926638" cy="4298950"/>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Data Wrangling steps: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site.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of launches at each orbit.</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Calculate the number and occurrence of mission outcomes per orbit type.</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Create landing outcome label from outcome column </a:t>
            </a: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endParaRPr lang="en-US" sz="1800" dirty="0">
              <a:solidFill>
                <a:schemeClr val="accent3">
                  <a:lumMod val="25000"/>
                </a:schemeClr>
              </a:solidFill>
              <a:latin typeface="Abadi" panose="020B0604020104020204" pitchFamily="34" charset="0"/>
            </a:endParaRPr>
          </a:p>
          <a:p>
            <a:pPr marL="800100" lvl="1" indent="-342900">
              <a:buFont typeface="+mj-lt"/>
              <a:buAutoNum type="arabicPeriod"/>
            </a:pPr>
            <a:r>
              <a:rPr lang="en-US" sz="1800" dirty="0">
                <a:solidFill>
                  <a:schemeClr val="accent3">
                    <a:lumMod val="25000"/>
                  </a:schemeClr>
                </a:solidFill>
                <a:latin typeface="Abadi" panose="020B0604020104020204" pitchFamily="34" charset="0"/>
              </a:rPr>
              <a:t>export the results to CSV file.</a:t>
            </a:r>
          </a:p>
          <a:p>
            <a:pPr marL="457200" lvl="1" indent="0">
              <a:buNone/>
            </a:pPr>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Data Wrangling</a:t>
            </a:r>
          </a:p>
        </p:txBody>
      </p:sp>
      <p:pic>
        <p:nvPicPr>
          <p:cNvPr id="2" name="Picture 1">
            <a:extLst>
              <a:ext uri="{FF2B5EF4-FFF2-40B4-BE49-F238E27FC236}">
                <a16:creationId xmlns:a16="http://schemas.microsoft.com/office/drawing/2014/main" id="{84BAD3B5-6403-47C0-ACF7-13B5177B5D79}"/>
              </a:ext>
            </a:extLst>
          </p:cNvPr>
          <p:cNvPicPr>
            <a:picLocks noChangeAspect="1"/>
          </p:cNvPicPr>
          <p:nvPr/>
        </p:nvPicPr>
        <p:blipFill>
          <a:blip r:embed="rId3"/>
          <a:stretch>
            <a:fillRect/>
          </a:stretch>
        </p:blipFill>
        <p:spPr>
          <a:xfrm>
            <a:off x="6421901" y="2080482"/>
            <a:ext cx="1729890" cy="701101"/>
          </a:xfrm>
          <a:prstGeom prst="rect">
            <a:avLst/>
          </a:prstGeom>
        </p:spPr>
      </p:pic>
      <p:pic>
        <p:nvPicPr>
          <p:cNvPr id="3" name="Picture 2">
            <a:extLst>
              <a:ext uri="{FF2B5EF4-FFF2-40B4-BE49-F238E27FC236}">
                <a16:creationId xmlns:a16="http://schemas.microsoft.com/office/drawing/2014/main" id="{3B65459F-548E-42D3-9BDC-B24BBCE58233}"/>
              </a:ext>
            </a:extLst>
          </p:cNvPr>
          <p:cNvPicPr>
            <a:picLocks noChangeAspect="1"/>
          </p:cNvPicPr>
          <p:nvPr/>
        </p:nvPicPr>
        <p:blipFill>
          <a:blip r:embed="rId4"/>
          <a:stretch>
            <a:fillRect/>
          </a:stretch>
        </p:blipFill>
        <p:spPr>
          <a:xfrm>
            <a:off x="6664868" y="2950439"/>
            <a:ext cx="1243956" cy="957121"/>
          </a:xfrm>
          <a:prstGeom prst="rect">
            <a:avLst/>
          </a:prstGeom>
        </p:spPr>
      </p:pic>
      <p:pic>
        <p:nvPicPr>
          <p:cNvPr id="6" name="Picture 5">
            <a:extLst>
              <a:ext uri="{FF2B5EF4-FFF2-40B4-BE49-F238E27FC236}">
                <a16:creationId xmlns:a16="http://schemas.microsoft.com/office/drawing/2014/main" id="{CFB2804D-3009-4B6A-9862-F2832B3AF707}"/>
              </a:ext>
            </a:extLst>
          </p:cNvPr>
          <p:cNvPicPr>
            <a:picLocks noChangeAspect="1"/>
          </p:cNvPicPr>
          <p:nvPr/>
        </p:nvPicPr>
        <p:blipFill>
          <a:blip r:embed="rId5"/>
          <a:stretch>
            <a:fillRect/>
          </a:stretch>
        </p:blipFill>
        <p:spPr>
          <a:xfrm>
            <a:off x="9030074" y="3657732"/>
            <a:ext cx="2391915" cy="1142160"/>
          </a:xfrm>
          <a:prstGeom prst="rect">
            <a:avLst/>
          </a:prstGeom>
        </p:spPr>
      </p:pic>
      <p:pic>
        <p:nvPicPr>
          <p:cNvPr id="7" name="Picture 6">
            <a:extLst>
              <a:ext uri="{FF2B5EF4-FFF2-40B4-BE49-F238E27FC236}">
                <a16:creationId xmlns:a16="http://schemas.microsoft.com/office/drawing/2014/main" id="{BA21336A-2D84-4414-80B5-9A29CE4C5F8D}"/>
              </a:ext>
            </a:extLst>
          </p:cNvPr>
          <p:cNvPicPr>
            <a:picLocks noChangeAspect="1"/>
          </p:cNvPicPr>
          <p:nvPr/>
        </p:nvPicPr>
        <p:blipFill>
          <a:blip r:embed="rId6"/>
          <a:stretch>
            <a:fillRect/>
          </a:stretch>
        </p:blipFill>
        <p:spPr>
          <a:xfrm>
            <a:off x="1617961" y="5037982"/>
            <a:ext cx="7254869" cy="190517"/>
          </a:xfrm>
          <a:prstGeom prst="rect">
            <a:avLst/>
          </a:prstGeom>
        </p:spPr>
      </p:pic>
      <p:pic>
        <p:nvPicPr>
          <p:cNvPr id="9" name="Picture 8">
            <a:extLst>
              <a:ext uri="{FF2B5EF4-FFF2-40B4-BE49-F238E27FC236}">
                <a16:creationId xmlns:a16="http://schemas.microsoft.com/office/drawing/2014/main" id="{CAF50594-7522-4E03-BFF6-7763F2FD19B9}"/>
              </a:ext>
            </a:extLst>
          </p:cNvPr>
          <p:cNvPicPr>
            <a:picLocks noChangeAspect="1"/>
          </p:cNvPicPr>
          <p:nvPr/>
        </p:nvPicPr>
        <p:blipFill>
          <a:blip r:embed="rId7"/>
          <a:stretch>
            <a:fillRect/>
          </a:stretch>
        </p:blipFill>
        <p:spPr>
          <a:xfrm>
            <a:off x="1828924" y="6013014"/>
            <a:ext cx="3886537" cy="213378"/>
          </a:xfrm>
          <a:prstGeom prst="rect">
            <a:avLst/>
          </a:prstGeom>
        </p:spPr>
      </p:pic>
    </p:spTree>
    <p:extLst>
      <p:ext uri="{BB962C8B-B14F-4D97-AF65-F5344CB8AC3E}">
        <p14:creationId xmlns:p14="http://schemas.microsoft.com/office/powerpoint/2010/main" val="279453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normAutofit/>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between:</a:t>
            </a:r>
          </a:p>
          <a:p>
            <a:pPr marL="0" indent="0">
              <a:lnSpc>
                <a:spcPct val="100000"/>
              </a:lnSpc>
              <a:spcBef>
                <a:spcPts val="1400"/>
              </a:spcBef>
              <a:buNone/>
            </a:pPr>
            <a:r>
              <a:rPr lang="en-US" sz="2200" dirty="0">
                <a:solidFill>
                  <a:schemeClr val="accent3">
                    <a:lumMod val="25000"/>
                  </a:schemeClr>
                </a:solidFill>
                <a:latin typeface="Abadi"/>
              </a:rPr>
              <a:t>Payload and Flight number/ Flight number and launch site/ payload and launch site / Flight number and Orbit type/ Payload and Orbit type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EDA with Data Visualization</a:t>
            </a:r>
          </a:p>
        </p:txBody>
      </p:sp>
      <p:pic>
        <p:nvPicPr>
          <p:cNvPr id="2" name="Picture 1">
            <a:extLst>
              <a:ext uri="{FF2B5EF4-FFF2-40B4-BE49-F238E27FC236}">
                <a16:creationId xmlns:a16="http://schemas.microsoft.com/office/drawing/2014/main" id="{E839C5B4-0330-4E05-ABC4-F6D145FA7A2C}"/>
              </a:ext>
            </a:extLst>
          </p:cNvPr>
          <p:cNvPicPr>
            <a:picLocks noChangeAspect="1"/>
          </p:cNvPicPr>
          <p:nvPr/>
        </p:nvPicPr>
        <p:blipFill>
          <a:blip r:embed="rId3"/>
          <a:stretch>
            <a:fillRect/>
          </a:stretch>
        </p:blipFill>
        <p:spPr>
          <a:xfrm>
            <a:off x="6178104" y="3157871"/>
            <a:ext cx="5107507" cy="2476833"/>
          </a:xfrm>
          <a:prstGeom prst="rect">
            <a:avLst/>
          </a:prstGeom>
        </p:spPr>
      </p:pic>
      <p:pic>
        <p:nvPicPr>
          <p:cNvPr id="6" name="Picture 5">
            <a:extLst>
              <a:ext uri="{FF2B5EF4-FFF2-40B4-BE49-F238E27FC236}">
                <a16:creationId xmlns:a16="http://schemas.microsoft.com/office/drawing/2014/main" id="{E6D711DC-361A-4509-982F-2CC8467DC8F9}"/>
              </a:ext>
            </a:extLst>
          </p:cNvPr>
          <p:cNvPicPr>
            <a:picLocks noChangeAspect="1"/>
          </p:cNvPicPr>
          <p:nvPr/>
        </p:nvPicPr>
        <p:blipFill rotWithShape="1">
          <a:blip r:embed="rId4"/>
          <a:srcRect l="3811" b="5492"/>
          <a:stretch/>
        </p:blipFill>
        <p:spPr>
          <a:xfrm>
            <a:off x="252658" y="3157871"/>
            <a:ext cx="5390146" cy="2590965"/>
          </a:xfrm>
          <a:prstGeom prst="rect">
            <a:avLst/>
          </a:prstGeom>
        </p:spPr>
      </p:pic>
    </p:spTree>
    <p:extLst>
      <p:ext uri="{BB962C8B-B14F-4D97-AF65-F5344CB8AC3E}">
        <p14:creationId xmlns:p14="http://schemas.microsoft.com/office/powerpoint/2010/main" val="401951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normAutofit/>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5680953" cy="481228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Bar Graph between:</a:t>
            </a:r>
          </a:p>
          <a:p>
            <a:pPr marL="457200" lvl="1" indent="0">
              <a:lnSpc>
                <a:spcPct val="100000"/>
              </a:lnSpc>
              <a:spcBef>
                <a:spcPts val="1400"/>
              </a:spcBef>
              <a:buNone/>
            </a:pPr>
            <a:r>
              <a:rPr lang="en-US" sz="1800" dirty="0">
                <a:solidFill>
                  <a:schemeClr val="accent3">
                    <a:lumMod val="25000"/>
                  </a:schemeClr>
                </a:solidFill>
                <a:latin typeface="Abadi"/>
              </a:rPr>
              <a:t>Success Rate and Orbit type.</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Line Graph:</a:t>
            </a:r>
          </a:p>
          <a:p>
            <a:pPr marL="457200" lvl="1" indent="0">
              <a:lnSpc>
                <a:spcPct val="100000"/>
              </a:lnSpc>
              <a:spcBef>
                <a:spcPts val="1400"/>
              </a:spcBef>
              <a:buNone/>
            </a:pPr>
            <a:r>
              <a:rPr lang="en-US" sz="1800" dirty="0">
                <a:solidFill>
                  <a:schemeClr val="accent3">
                    <a:lumMod val="25000"/>
                  </a:schemeClr>
                </a:solidFill>
                <a:latin typeface="Abadi"/>
              </a:rPr>
              <a:t>Applied to Launch Success yearly trend.</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2">
                    <a:lumMod val="75000"/>
                  </a:schemeClr>
                </a:solidFill>
                <a:latin typeface="Abadi" panose="020B0604020104020204" pitchFamily="34" charset="0"/>
              </a:rPr>
              <a:t>Notebook: </a:t>
            </a:r>
            <a:r>
              <a:rPr lang="en-US" sz="2200" dirty="0">
                <a:solidFill>
                  <a:schemeClr val="accent2">
                    <a:lumMod val="75000"/>
                  </a:schemeClr>
                </a:solidFill>
                <a:latin typeface="Abadi" panose="020B0604020104020204" pitchFamily="34" charset="0"/>
                <a:hlinkClick r:id="rId3"/>
              </a:rPr>
              <a:t>https://</a:t>
            </a:r>
            <a:r>
              <a:rPr lang="en-US" sz="2200" dirty="0" smtClean="0">
                <a:solidFill>
                  <a:schemeClr val="accent2">
                    <a:lumMod val="75000"/>
                  </a:schemeClr>
                </a:solidFill>
                <a:latin typeface="Abadi" panose="020B0604020104020204" pitchFamily="34" charset="0"/>
                <a:hlinkClick r:id="rId3"/>
              </a:rPr>
              <a:t>github.com/rubylouai/final/blob/main/EDA%20with%20Visualization%20lab.ipynb</a:t>
            </a:r>
            <a:endParaRPr lang="en-US" sz="2200" dirty="0" smtClean="0">
              <a:solidFill>
                <a:schemeClr val="accent2">
                  <a:lumMod val="75000"/>
                </a:schemeClr>
              </a:solidFill>
              <a:latin typeface="Abadi" panose="020B0604020104020204" pitchFamily="34" charset="0"/>
            </a:endParaRPr>
          </a:p>
          <a:p>
            <a:pPr>
              <a:lnSpc>
                <a:spcPct val="100000"/>
              </a:lnSpc>
              <a:spcBef>
                <a:spcPts val="1400"/>
              </a:spcBef>
            </a:pPr>
            <a:endParaRPr lang="en-US" sz="2200" dirty="0">
              <a:solidFill>
                <a:schemeClr val="accent2">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EDA with Data Visualization</a:t>
            </a:r>
          </a:p>
        </p:txBody>
      </p:sp>
      <p:pic>
        <p:nvPicPr>
          <p:cNvPr id="7" name="Picture 6">
            <a:extLst>
              <a:ext uri="{FF2B5EF4-FFF2-40B4-BE49-F238E27FC236}">
                <a16:creationId xmlns:a16="http://schemas.microsoft.com/office/drawing/2014/main" id="{75F0DFCF-06D4-4C84-9AE8-31B71655D7F2}"/>
              </a:ext>
            </a:extLst>
          </p:cNvPr>
          <p:cNvPicPr>
            <a:picLocks noChangeAspect="1"/>
          </p:cNvPicPr>
          <p:nvPr/>
        </p:nvPicPr>
        <p:blipFill rotWithShape="1">
          <a:blip r:embed="rId4"/>
          <a:srcRect l="5049" t="2727"/>
          <a:stretch/>
        </p:blipFill>
        <p:spPr>
          <a:xfrm>
            <a:off x="8714772" y="1389711"/>
            <a:ext cx="3114279" cy="2726048"/>
          </a:xfrm>
          <a:prstGeom prst="rect">
            <a:avLst/>
          </a:prstGeom>
        </p:spPr>
      </p:pic>
      <p:pic>
        <p:nvPicPr>
          <p:cNvPr id="8" name="Picture 7">
            <a:extLst>
              <a:ext uri="{FF2B5EF4-FFF2-40B4-BE49-F238E27FC236}">
                <a16:creationId xmlns:a16="http://schemas.microsoft.com/office/drawing/2014/main" id="{D8EC94DB-1DB0-4EE6-B7A9-7FED9EA5172B}"/>
              </a:ext>
            </a:extLst>
          </p:cNvPr>
          <p:cNvPicPr>
            <a:picLocks noChangeAspect="1"/>
          </p:cNvPicPr>
          <p:nvPr/>
        </p:nvPicPr>
        <p:blipFill rotWithShape="1">
          <a:blip r:embed="rId5"/>
          <a:srcRect r="6307"/>
          <a:stretch/>
        </p:blipFill>
        <p:spPr>
          <a:xfrm>
            <a:off x="5604478" y="3886829"/>
            <a:ext cx="3588205" cy="272604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normAutofit/>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000" dirty="0"/>
              <a:t>SQL is Structured Query Language, which is a computer language for storing, manipulating and retrieving data stored in a relational database.</a:t>
            </a:r>
            <a:r>
              <a:rPr lang="en-US" sz="2000" dirty="0">
                <a:solidFill>
                  <a:schemeClr val="accent3">
                    <a:lumMod val="25000"/>
                  </a:schemeClr>
                </a:solidFill>
                <a:latin typeface="Abadi"/>
              </a:rPr>
              <a:t> Here we loaded the </a:t>
            </a:r>
            <a:r>
              <a:rPr lang="en-US" sz="2000" dirty="0" err="1">
                <a:solidFill>
                  <a:schemeClr val="accent3">
                    <a:lumMod val="25000"/>
                  </a:schemeClr>
                </a:solidFill>
                <a:latin typeface="Abadi"/>
              </a:rPr>
              <a:t>SpaceX</a:t>
            </a:r>
            <a:r>
              <a:rPr lang="en-US" sz="2000" dirty="0">
                <a:solidFill>
                  <a:schemeClr val="accent3">
                    <a:lumMod val="25000"/>
                  </a:schemeClr>
                </a:solidFill>
                <a:latin typeface="Abadi"/>
              </a:rPr>
              <a:t> dataset into a PostgreSQL database.</a:t>
            </a:r>
          </a:p>
          <a:p>
            <a:pPr>
              <a:lnSpc>
                <a:spcPct val="100000"/>
              </a:lnSpc>
              <a:spcBef>
                <a:spcPts val="1400"/>
              </a:spcBef>
            </a:pPr>
            <a:r>
              <a:rPr lang="en-US" sz="2000" dirty="0">
                <a:solidFill>
                  <a:schemeClr val="accent3">
                    <a:lumMod val="25000"/>
                  </a:schemeClr>
                </a:solidFill>
                <a:latin typeface="Abadi"/>
              </a:rPr>
              <a:t>We performed SQL queries to get insight from the </a:t>
            </a:r>
            <a:r>
              <a:rPr lang="en-US" sz="2000" dirty="0" smtClean="0">
                <a:solidFill>
                  <a:schemeClr val="accent3">
                    <a:lumMod val="25000"/>
                  </a:schemeClr>
                </a:solidFill>
                <a:latin typeface="Abadi"/>
              </a:rPr>
              <a:t>data: </a:t>
            </a:r>
            <a:endParaRPr lang="en-US" sz="2000" dirty="0">
              <a:solidFill>
                <a:schemeClr val="accent3">
                  <a:lumMod val="25000"/>
                </a:schemeClr>
              </a:solidFill>
              <a:latin typeface="Abadi"/>
            </a:endParaRPr>
          </a:p>
          <a:p>
            <a:pPr lvl="1">
              <a:lnSpc>
                <a:spcPct val="100000"/>
              </a:lnSpc>
              <a:spcBef>
                <a:spcPts val="1400"/>
              </a:spcBef>
              <a:buFontTx/>
              <a:buChar char="-"/>
            </a:pPr>
            <a:r>
              <a:rPr lang="en-US" sz="1800" dirty="0">
                <a:solidFill>
                  <a:schemeClr val="accent2">
                    <a:lumMod val="60000"/>
                    <a:lumOff val="40000"/>
                  </a:schemeClr>
                </a:solidFill>
                <a:latin typeface="Abadi"/>
              </a:rPr>
              <a:t>Display the names of unique launch sites in the space mission.</a:t>
            </a:r>
          </a:p>
          <a:p>
            <a:pPr lvl="1">
              <a:lnSpc>
                <a:spcPct val="100000"/>
              </a:lnSpc>
              <a:spcBef>
                <a:spcPts val="1400"/>
              </a:spcBef>
              <a:buFontTx/>
              <a:buChar char="-"/>
            </a:pPr>
            <a:r>
              <a:rPr lang="en-US" sz="1800" dirty="0">
                <a:solidFill>
                  <a:schemeClr val="accent2">
                    <a:lumMod val="60000"/>
                    <a:lumOff val="40000"/>
                  </a:schemeClr>
                </a:solidFill>
                <a:latin typeface="Abadi"/>
              </a:rPr>
              <a:t>The total payload mass carried by boosters launched by NASA (CRS)</a:t>
            </a:r>
          </a:p>
          <a:p>
            <a:pPr lvl="1">
              <a:lnSpc>
                <a:spcPct val="100000"/>
              </a:lnSpc>
              <a:spcBef>
                <a:spcPts val="1400"/>
              </a:spcBef>
              <a:buFontTx/>
              <a:buChar char="-"/>
            </a:pPr>
            <a:r>
              <a:rPr lang="en-US" sz="1800" dirty="0">
                <a:solidFill>
                  <a:schemeClr val="accent2">
                    <a:lumMod val="60000"/>
                    <a:lumOff val="40000"/>
                  </a:schemeClr>
                </a:solidFill>
                <a:latin typeface="Abadi"/>
              </a:rPr>
              <a:t>The average payload mass carried by booster version F9 v1.1</a:t>
            </a:r>
          </a:p>
          <a:p>
            <a:pPr lvl="1">
              <a:lnSpc>
                <a:spcPct val="100000"/>
              </a:lnSpc>
              <a:spcBef>
                <a:spcPts val="1400"/>
              </a:spcBef>
              <a:buFontTx/>
              <a:buChar char="-"/>
            </a:pPr>
            <a:r>
              <a:rPr lang="en-US" sz="1800" dirty="0">
                <a:solidFill>
                  <a:schemeClr val="accent2">
                    <a:lumMod val="60000"/>
                    <a:lumOff val="40000"/>
                  </a:schemeClr>
                </a:solidFill>
                <a:latin typeface="Abadi"/>
              </a:rPr>
              <a:t>The total number of successful and failure mission outcomes</a:t>
            </a:r>
          </a:p>
          <a:p>
            <a:pPr lvl="1">
              <a:lnSpc>
                <a:spcPct val="100000"/>
              </a:lnSpc>
              <a:spcBef>
                <a:spcPts val="1400"/>
              </a:spcBef>
              <a:buFontTx/>
              <a:buChar char="-"/>
            </a:pPr>
            <a:r>
              <a:rPr lang="en-US" sz="1800" dirty="0">
                <a:solidFill>
                  <a:schemeClr val="accent2">
                    <a:lumMod val="60000"/>
                    <a:lumOff val="40000"/>
                  </a:schemeClr>
                </a:solidFill>
                <a:latin typeface="Abadi"/>
              </a:rPr>
              <a:t>The failed landing outcomes in drone ship, their booster version and launch site names.</a:t>
            </a:r>
          </a:p>
          <a:p>
            <a:pPr>
              <a:lnSpc>
                <a:spcPct val="100000"/>
              </a:lnSpc>
              <a:spcBef>
                <a:spcPts val="1400"/>
              </a:spcBef>
            </a:pPr>
            <a:r>
              <a:rPr lang="en-US" dirty="0">
                <a:solidFill>
                  <a:schemeClr val="accent3">
                    <a:lumMod val="25000"/>
                  </a:schemeClr>
                </a:solidFill>
                <a:latin typeface="Abadi"/>
              </a:rPr>
              <a:t>Notebook: </a:t>
            </a:r>
            <a:r>
              <a:rPr lang="en-US" dirty="0">
                <a:solidFill>
                  <a:schemeClr val="accent3">
                    <a:lumMod val="25000"/>
                  </a:schemeClr>
                </a:solidFill>
                <a:latin typeface="Abadi"/>
                <a:hlinkClick r:id="rId3"/>
              </a:rPr>
              <a:t>https://</a:t>
            </a:r>
            <a:r>
              <a:rPr lang="en-US" dirty="0" smtClean="0">
                <a:solidFill>
                  <a:schemeClr val="accent3">
                    <a:lumMod val="25000"/>
                  </a:schemeClr>
                </a:solidFill>
                <a:latin typeface="Abadi"/>
                <a:hlinkClick r:id="rId3"/>
              </a:rPr>
              <a:t>github.com/rubylouai/final/blob/main/Exploratory%20Data%20Analysis%20Using%20SQL.ipynb</a:t>
            </a:r>
            <a:endParaRPr lang="en-US" dirty="0" smtClean="0">
              <a:solidFill>
                <a:schemeClr val="accent3">
                  <a:lumMod val="25000"/>
                </a:schemeClr>
              </a:solidFill>
              <a:latin typeface="Abadi"/>
            </a:endParaRPr>
          </a:p>
          <a:p>
            <a:pPr>
              <a:lnSpc>
                <a:spcPct val="100000"/>
              </a:lnSpc>
              <a:spcBef>
                <a:spcPts val="1400"/>
              </a:spcBef>
            </a:pP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EDA with SQL</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936" y="1527174"/>
            <a:ext cx="10515600" cy="5038995"/>
          </a:xfrm>
          <a:prstGeom prst="rect">
            <a:avLst/>
          </a:prstGeom>
        </p:spPr>
        <p:txBody>
          <a:bodyPr>
            <a:normAutofit/>
          </a:bodyPr>
          <a:lstStyle/>
          <a:p>
            <a:pPr>
              <a:lnSpc>
                <a:spcPct val="100000"/>
              </a:lnSpc>
              <a:spcBef>
                <a:spcPts val="1400"/>
              </a:spcBef>
            </a:pPr>
            <a:r>
              <a:rPr lang="en-US" sz="2400" dirty="0"/>
              <a:t>F</a:t>
            </a:r>
            <a:r>
              <a:rPr lang="en-US" sz="2400" dirty="0" smtClean="0"/>
              <a:t>olium </a:t>
            </a:r>
            <a:r>
              <a:rPr lang="en-US" sz="2400" dirty="0"/>
              <a:t>makes it easy to visualize data that's been manipulated in Python on an interactive leaflet map.</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r>
              <a:rPr lang="en-US" sz="2400" dirty="0" smtClean="0">
                <a:solidFill>
                  <a:schemeClr val="accent3">
                    <a:lumMod val="25000"/>
                  </a:schemeClr>
                </a:solidFill>
                <a:latin typeface="Abadi" panose="020B0604020104020204" pitchFamily="34" charset="0"/>
              </a:rPr>
              <a:t>We </a:t>
            </a:r>
            <a:r>
              <a:rPr lang="en-US" sz="24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400" dirty="0" smtClean="0">
                <a:solidFill>
                  <a:schemeClr val="accent3">
                    <a:lumMod val="25000"/>
                  </a:schemeClr>
                </a:solidFill>
                <a:latin typeface="Abadi" panose="020B0604020104020204" pitchFamily="34" charset="0"/>
              </a:rPr>
              <a:t>Using </a:t>
            </a:r>
            <a:r>
              <a:rPr lang="en-US" sz="2400" dirty="0">
                <a:solidFill>
                  <a:schemeClr val="accent3">
                    <a:lumMod val="25000"/>
                  </a:schemeClr>
                </a:solidFill>
                <a:latin typeface="Abadi" panose="020B0604020104020204" pitchFamily="34" charset="0"/>
              </a:rPr>
              <a:t>the color-labeled marker clusters, we identified which launch sites have relatively high success rate. </a:t>
            </a:r>
          </a:p>
          <a:p>
            <a:pPr>
              <a:lnSpc>
                <a:spcPct val="100000"/>
              </a:lnSpc>
              <a:spcBef>
                <a:spcPts val="1400"/>
              </a:spcBef>
            </a:pPr>
            <a:r>
              <a:rPr lang="en-US" sz="2400" dirty="0">
                <a:solidFill>
                  <a:schemeClr val="accent3">
                    <a:lumMod val="25000"/>
                  </a:schemeClr>
                </a:solidFill>
                <a:latin typeface="Abadi" panose="020B0604020104020204" pitchFamily="34" charset="0"/>
              </a:rPr>
              <a:t>We calculated the distances between a launch site to its proximities</a:t>
            </a:r>
            <a:r>
              <a:rPr lang="en-US" sz="2400" dirty="0" smtClean="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rPr>
              <a:t>Notebook: </a:t>
            </a:r>
            <a:r>
              <a:rPr lang="en-US" sz="2400" dirty="0">
                <a:solidFill>
                  <a:schemeClr val="accent3">
                    <a:lumMod val="25000"/>
                  </a:schemeClr>
                </a:solidFill>
                <a:latin typeface="Abadi" panose="020B0604020104020204" pitchFamily="34" charset="0"/>
                <a:hlinkClick r:id="rId3"/>
              </a:rPr>
              <a:t>https://</a:t>
            </a:r>
            <a:r>
              <a:rPr lang="en-US" sz="2400" dirty="0" smtClean="0">
                <a:solidFill>
                  <a:schemeClr val="accent3">
                    <a:lumMod val="25000"/>
                  </a:schemeClr>
                </a:solidFill>
                <a:latin typeface="Abadi" panose="020B0604020104020204" pitchFamily="34" charset="0"/>
                <a:hlinkClick r:id="rId3"/>
              </a:rPr>
              <a:t>github.com/rubylouai/final/blob/main/Interactive%20Visual%20Analytics%20with%20Folium.ipynb</a:t>
            </a:r>
            <a:endParaRPr lang="en-US" sz="2400" dirty="0" smtClean="0">
              <a:solidFill>
                <a:schemeClr val="accent3">
                  <a:lumMod val="25000"/>
                </a:schemeClr>
              </a:solidFill>
              <a:latin typeface="Abadi" panose="020B0604020104020204" pitchFamily="34" charset="0"/>
            </a:endParaRPr>
          </a:p>
          <a:p>
            <a:pPr>
              <a:lnSpc>
                <a:spcPct val="100000"/>
              </a:lnSpc>
              <a:spcBef>
                <a:spcPts val="1400"/>
              </a:spcBef>
            </a:pPr>
            <a:endParaRPr lang="en-US" sz="2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Build an Interactive Map with Folium</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normAutofit/>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383" y="180299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smtClean="0">
                <a:solidFill>
                  <a:schemeClr val="accent3">
                    <a:lumMod val="25000"/>
                  </a:schemeClr>
                </a:solidFill>
                <a:latin typeface="Abadi"/>
              </a:rPr>
              <a:t>Notebook: </a:t>
            </a:r>
            <a:r>
              <a:rPr lang="en-US" sz="2200" dirty="0" smtClean="0">
                <a:solidFill>
                  <a:schemeClr val="accent3">
                    <a:lumMod val="25000"/>
                  </a:schemeClr>
                </a:solidFill>
                <a:latin typeface="Abadi"/>
                <a:hlinkClick r:id="rId3"/>
              </a:rPr>
              <a:t>https</a:t>
            </a:r>
            <a:r>
              <a:rPr lang="en-US" sz="2200" dirty="0">
                <a:solidFill>
                  <a:schemeClr val="accent3">
                    <a:lumMod val="25000"/>
                  </a:schemeClr>
                </a:solidFill>
                <a:latin typeface="Abadi"/>
                <a:hlinkClick r:id="rId3"/>
              </a:rPr>
              <a:t>://</a:t>
            </a:r>
            <a:r>
              <a:rPr lang="en-US" sz="2200" dirty="0" smtClean="0">
                <a:solidFill>
                  <a:schemeClr val="accent3">
                    <a:lumMod val="25000"/>
                  </a:schemeClr>
                </a:solidFill>
                <a:latin typeface="Abadi"/>
                <a:hlinkClick r:id="rId3"/>
              </a:rPr>
              <a:t>github.com/rubylouai/final/blob/main/plotly.py</a:t>
            </a:r>
            <a:endParaRPr lang="en-US" sz="2200" dirty="0" smtClean="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Build a Dashboard with </a:t>
            </a:r>
            <a:r>
              <a:rPr lang="en-US" dirty="0" err="1">
                <a:solidFill>
                  <a:schemeClr val="accent2">
                    <a:lumMod val="60000"/>
                    <a:lumOff val="40000"/>
                  </a:schemeClr>
                </a:solidFill>
                <a:latin typeface="Abadi"/>
              </a:rPr>
              <a:t>Plotly</a:t>
            </a:r>
            <a:r>
              <a:rPr lang="en-US" dirty="0">
                <a:solidFill>
                  <a:schemeClr val="accent2">
                    <a:lumMod val="60000"/>
                    <a:lumOff val="40000"/>
                  </a:schemeClr>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normAutofit/>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08893"/>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Notebook: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github.com/rubylouai/final/blob/main/Machine%20Learning%20Prediction%20Lab.ipynb</a:t>
            </a:r>
            <a:endParaRPr lang="en-US" sz="2200" dirty="0" smtClean="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normAutofit/>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Results</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Flight Number vs. Launch Site</a:t>
            </a:r>
            <a:endParaRPr lang="en-US" dirty="0">
              <a:solidFill>
                <a:schemeClr val="accent2">
                  <a:lumMod val="60000"/>
                  <a:lumOff val="40000"/>
                </a:schemeClr>
              </a:solidFill>
            </a:endParaRPr>
          </a:p>
        </p:txBody>
      </p:sp>
      <p:pic>
        <p:nvPicPr>
          <p:cNvPr id="6" name="Picture 2">
            <a:extLst>
              <a:ext uri="{FF2B5EF4-FFF2-40B4-BE49-F238E27FC236}">
                <a16:creationId xmlns:a16="http://schemas.microsoft.com/office/drawing/2014/main" id="{87A632C0-CF5F-40A7-8B7D-AF82E6F4EB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74282"/>
            <a:ext cx="11097126" cy="39919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A3FBCC-A361-41FA-ADC9-5909A3C1AA74}"/>
              </a:ext>
            </a:extLst>
          </p:cNvPr>
          <p:cNvSpPr txBox="1"/>
          <p:nvPr/>
        </p:nvSpPr>
        <p:spPr>
          <a:xfrm>
            <a:off x="838200" y="5166190"/>
            <a:ext cx="9268326" cy="954107"/>
          </a:xfrm>
          <a:prstGeom prst="rect">
            <a:avLst/>
          </a:prstGeom>
          <a:noFill/>
        </p:spPr>
        <p:txBody>
          <a:bodyPr wrap="square" rtlCol="0">
            <a:spAutoFit/>
          </a:bodyPr>
          <a:lstStyle/>
          <a:p>
            <a:r>
              <a:rPr lang="en-US" sz="2800" dirty="0"/>
              <a:t>The higher the Flight number the success rate for the Rocket increases</a:t>
            </a:r>
            <a:r>
              <a:rPr lang="en-US" sz="2400" dirty="0"/>
              <a:t> </a:t>
            </a:r>
            <a:endParaRPr lang="en-AE" dirty="0"/>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Payload vs. Launch Site</a:t>
            </a:r>
          </a:p>
        </p:txBody>
      </p:sp>
      <p:sp>
        <p:nvSpPr>
          <p:cNvPr id="6" name="TextBox 5">
            <a:extLst>
              <a:ext uri="{FF2B5EF4-FFF2-40B4-BE49-F238E27FC236}">
                <a16:creationId xmlns:a16="http://schemas.microsoft.com/office/drawing/2014/main" id="{94DCEEA6-CC83-4F5F-B3DC-AB6B638E424A}"/>
              </a:ext>
            </a:extLst>
          </p:cNvPr>
          <p:cNvSpPr txBox="1"/>
          <p:nvPr/>
        </p:nvSpPr>
        <p:spPr>
          <a:xfrm>
            <a:off x="1347537" y="5447899"/>
            <a:ext cx="9278754" cy="923330"/>
          </a:xfrm>
          <a:prstGeom prst="rect">
            <a:avLst/>
          </a:prstGeom>
          <a:noFill/>
        </p:spPr>
        <p:txBody>
          <a:bodyPr wrap="square" rtlCol="0">
            <a:spAutoFit/>
          </a:bodyPr>
          <a:lstStyle/>
          <a:p>
            <a:r>
              <a:rPr lang="en-US" dirty="0"/>
              <a:t>The greater the payload mass (greater than 7000 kg) higher the success rate of the rocket. But there’s no clear pattern to take a decision if the launch site is dependent on Pay Load Mass for a successful launch. </a:t>
            </a:r>
            <a:endParaRPr lang="en-AE" dirty="0"/>
          </a:p>
        </p:txBody>
      </p:sp>
      <p:pic>
        <p:nvPicPr>
          <p:cNvPr id="7" name="Picture 4">
            <a:extLst>
              <a:ext uri="{FF2B5EF4-FFF2-40B4-BE49-F238E27FC236}">
                <a16:creationId xmlns:a16="http://schemas.microsoft.com/office/drawing/2014/main" id="{377145E7-2F26-40B5-A718-C19C1613D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708" y="1467076"/>
            <a:ext cx="9060583" cy="3775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Success Rate vs. Orbit Type</a:t>
            </a:r>
            <a:endParaRPr lang="en-US" dirty="0">
              <a:solidFill>
                <a:schemeClr val="accent2">
                  <a:lumMod val="60000"/>
                  <a:lumOff val="40000"/>
                </a:schemeClr>
              </a:solidFill>
            </a:endParaRPr>
          </a:p>
        </p:txBody>
      </p:sp>
      <p:sp>
        <p:nvSpPr>
          <p:cNvPr id="6" name="TextBox 5">
            <a:extLst>
              <a:ext uri="{FF2B5EF4-FFF2-40B4-BE49-F238E27FC236}">
                <a16:creationId xmlns:a16="http://schemas.microsoft.com/office/drawing/2014/main" id="{DCC9FBF2-4178-496C-A5C3-D198B373ABAA}"/>
              </a:ext>
            </a:extLst>
          </p:cNvPr>
          <p:cNvSpPr txBox="1"/>
          <p:nvPr/>
        </p:nvSpPr>
        <p:spPr>
          <a:xfrm>
            <a:off x="1638426" y="5919240"/>
            <a:ext cx="6420051" cy="400110"/>
          </a:xfrm>
          <a:prstGeom prst="rect">
            <a:avLst/>
          </a:prstGeom>
          <a:noFill/>
        </p:spPr>
        <p:txBody>
          <a:bodyPr wrap="square" rtlCol="0">
            <a:spAutoFit/>
          </a:bodyPr>
          <a:lstStyle/>
          <a:p>
            <a:r>
              <a:rPr lang="en-US" sz="2000" dirty="0"/>
              <a:t>ES-L1 ,GEO,HEO,SSO has the highest Success rates</a:t>
            </a:r>
            <a:endParaRPr lang="en-AE" sz="2000" dirty="0"/>
          </a:p>
        </p:txBody>
      </p:sp>
      <p:pic>
        <p:nvPicPr>
          <p:cNvPr id="7" name="Picture 4">
            <a:extLst>
              <a:ext uri="{FF2B5EF4-FFF2-40B4-BE49-F238E27FC236}">
                <a16:creationId xmlns:a16="http://schemas.microsoft.com/office/drawing/2014/main" id="{FC608321-9E22-4B4E-849C-F39ECC19B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426" y="1661565"/>
            <a:ext cx="9096876"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Flight Number vs. Orbit Type</a:t>
            </a:r>
            <a:endParaRPr lang="en-US" dirty="0">
              <a:solidFill>
                <a:schemeClr val="accent2">
                  <a:lumMod val="60000"/>
                  <a:lumOff val="40000"/>
                </a:schemeClr>
              </a:solidFill>
            </a:endParaRPr>
          </a:p>
        </p:txBody>
      </p:sp>
      <p:pic>
        <p:nvPicPr>
          <p:cNvPr id="6" name="Picture 2">
            <a:extLst>
              <a:ext uri="{FF2B5EF4-FFF2-40B4-BE49-F238E27FC236}">
                <a16:creationId xmlns:a16="http://schemas.microsoft.com/office/drawing/2014/main" id="{9916D5C7-4433-4EA2-9A8F-021B2376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72" y="1387022"/>
            <a:ext cx="9193730" cy="3976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643352-B496-4E25-955C-AAAF8661B8CC}"/>
              </a:ext>
            </a:extLst>
          </p:cNvPr>
          <p:cNvSpPr txBox="1"/>
          <p:nvPr/>
        </p:nvSpPr>
        <p:spPr>
          <a:xfrm>
            <a:off x="1018674" y="5363853"/>
            <a:ext cx="8027469"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We see that for Leo orbit the success increases with the number of the flights</a:t>
            </a:r>
          </a:p>
          <a:p>
            <a:pPr marL="285750" indent="-285750">
              <a:buFont typeface="Arial" panose="020B0604020202020204" pitchFamily="34" charset="0"/>
              <a:buChar char="•"/>
            </a:pPr>
            <a:r>
              <a:rPr lang="en-US" sz="2000" dirty="0"/>
              <a:t>On the other hand ,there seems to be no relationship between flight number and GTO orbit</a:t>
            </a:r>
            <a:endParaRPr lang="en-AE" sz="2000" dirty="0"/>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Payload vs. Orbit Type</a:t>
            </a:r>
            <a:endParaRPr lang="en-US" dirty="0">
              <a:solidFill>
                <a:schemeClr val="accent2">
                  <a:lumMod val="60000"/>
                  <a:lumOff val="40000"/>
                </a:schemeClr>
              </a:solidFill>
            </a:endParaRPr>
          </a:p>
        </p:txBody>
      </p:sp>
      <p:pic>
        <p:nvPicPr>
          <p:cNvPr id="6" name="Picture 2">
            <a:extLst>
              <a:ext uri="{FF2B5EF4-FFF2-40B4-BE49-F238E27FC236}">
                <a16:creationId xmlns:a16="http://schemas.microsoft.com/office/drawing/2014/main" id="{0180F22B-9B15-47E9-BD9E-43C7C8CC7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545" y="1429855"/>
            <a:ext cx="8726904" cy="47270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51F8A1-80F2-45A5-A328-C5D919BB53C1}"/>
              </a:ext>
            </a:extLst>
          </p:cNvPr>
          <p:cNvSpPr txBox="1"/>
          <p:nvPr/>
        </p:nvSpPr>
        <p:spPr>
          <a:xfrm>
            <a:off x="1578542" y="6156927"/>
            <a:ext cx="8518358"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observe that heavy payloads have a  negative influence on MEO,GTO ,VLEO Orbits</a:t>
            </a:r>
          </a:p>
          <a:p>
            <a:pPr marL="285750" indent="-285750">
              <a:buFont typeface="Arial" panose="020B0604020202020204" pitchFamily="34" charset="0"/>
              <a:buChar char="•"/>
            </a:pPr>
            <a:r>
              <a:rPr lang="en-US" dirty="0"/>
              <a:t>Positive on LEO, ISS Orbits</a:t>
            </a:r>
            <a:endParaRPr lang="en-AE" dirty="0"/>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normAutofit/>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Launch Success Yearly Trend</a:t>
            </a:r>
          </a:p>
        </p:txBody>
      </p:sp>
      <p:pic>
        <p:nvPicPr>
          <p:cNvPr id="6" name="Picture 2">
            <a:extLst>
              <a:ext uri="{FF2B5EF4-FFF2-40B4-BE49-F238E27FC236}">
                <a16:creationId xmlns:a16="http://schemas.microsoft.com/office/drawing/2014/main" id="{0EE208F3-BD10-4D24-A7DC-C0A2813D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907" y="1320600"/>
            <a:ext cx="8677977" cy="44720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DBD9E8-A788-4058-966C-038C24553A77}"/>
              </a:ext>
            </a:extLst>
          </p:cNvPr>
          <p:cNvSpPr txBox="1"/>
          <p:nvPr/>
        </p:nvSpPr>
        <p:spPr>
          <a:xfrm>
            <a:off x="1183907" y="5903226"/>
            <a:ext cx="7093819" cy="646331"/>
          </a:xfrm>
          <a:prstGeom prst="rect">
            <a:avLst/>
          </a:prstGeom>
          <a:noFill/>
        </p:spPr>
        <p:txBody>
          <a:bodyPr wrap="square" rtlCol="0">
            <a:spAutoFit/>
          </a:bodyPr>
          <a:lstStyle/>
          <a:p>
            <a:r>
              <a:rPr lang="en-US" dirty="0"/>
              <a:t>We can observe that the success rate since 2013 kept increasing relativity through there is a slight dip after 2019</a:t>
            </a:r>
            <a:endParaRPr lang="en-AE" dirty="0"/>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3967163"/>
            <a:ext cx="9745663" cy="1562100"/>
          </a:xfrm>
          <a:prstGeom prst="rect">
            <a:avLst/>
          </a:prstGeom>
        </p:spPr>
        <p:txBody>
          <a:bodyPr>
            <a:normAutofit/>
          </a:bodyPr>
          <a:lstStyle/>
          <a:p>
            <a:pPr marL="0" indent="0">
              <a:spcBef>
                <a:spcPts val="1400"/>
              </a:spcBef>
              <a:buNone/>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All Launch Site Names</a:t>
            </a:r>
          </a:p>
        </p:txBody>
      </p:sp>
      <p:pic>
        <p:nvPicPr>
          <p:cNvPr id="2" name="Picture 1">
            <a:extLst>
              <a:ext uri="{FF2B5EF4-FFF2-40B4-BE49-F238E27FC236}">
                <a16:creationId xmlns:a16="http://schemas.microsoft.com/office/drawing/2014/main" id="{13E2002C-1966-46EC-BF32-D29971F12A0F}"/>
              </a:ext>
            </a:extLst>
          </p:cNvPr>
          <p:cNvPicPr>
            <a:picLocks noChangeAspect="1"/>
          </p:cNvPicPr>
          <p:nvPr/>
        </p:nvPicPr>
        <p:blipFill>
          <a:blip r:embed="rId3"/>
          <a:stretch>
            <a:fillRect/>
          </a:stretch>
        </p:blipFill>
        <p:spPr>
          <a:xfrm>
            <a:off x="770011" y="1527109"/>
            <a:ext cx="9525825" cy="1943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4251325"/>
            <a:ext cx="974566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Launch Site Names Begin with 'CCA'</a:t>
            </a:r>
          </a:p>
        </p:txBody>
      </p:sp>
      <p:pic>
        <p:nvPicPr>
          <p:cNvPr id="6" name="Picture 5">
            <a:extLst>
              <a:ext uri="{FF2B5EF4-FFF2-40B4-BE49-F238E27FC236}">
                <a16:creationId xmlns:a16="http://schemas.microsoft.com/office/drawing/2014/main" id="{10895312-671B-4520-B137-04BED3B8185A}"/>
              </a:ext>
            </a:extLst>
          </p:cNvPr>
          <p:cNvPicPr>
            <a:picLocks noChangeAspect="1"/>
          </p:cNvPicPr>
          <p:nvPr/>
        </p:nvPicPr>
        <p:blipFill>
          <a:blip r:embed="rId3"/>
          <a:stretch>
            <a:fillRect/>
          </a:stretch>
        </p:blipFill>
        <p:spPr>
          <a:xfrm>
            <a:off x="0" y="2075873"/>
            <a:ext cx="12192000" cy="198307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0571" y="3392251"/>
            <a:ext cx="9745663" cy="435133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We calculated the total payload carried by boosters from NASA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Total Payload Mass</a:t>
            </a:r>
          </a:p>
        </p:txBody>
      </p:sp>
      <p:pic>
        <p:nvPicPr>
          <p:cNvPr id="2" name="Picture 1">
            <a:extLst>
              <a:ext uri="{FF2B5EF4-FFF2-40B4-BE49-F238E27FC236}">
                <a16:creationId xmlns:a16="http://schemas.microsoft.com/office/drawing/2014/main" id="{7B7E6445-19F0-4C4B-866C-7CD9B0F793DC}"/>
              </a:ext>
            </a:extLst>
          </p:cNvPr>
          <p:cNvPicPr>
            <a:picLocks noChangeAspect="1"/>
          </p:cNvPicPr>
          <p:nvPr/>
        </p:nvPicPr>
        <p:blipFill>
          <a:blip r:embed="rId3"/>
          <a:stretch>
            <a:fillRect/>
          </a:stretch>
        </p:blipFill>
        <p:spPr>
          <a:xfrm>
            <a:off x="1070571" y="1647661"/>
            <a:ext cx="9914479" cy="12726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59444"/>
            <a:ext cx="8980045" cy="4781868"/>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t>
            </a:r>
            <a:r>
              <a:rPr lang="en-US" sz="1800" dirty="0" err="1">
                <a:solidFill>
                  <a:schemeClr val="accent3">
                    <a:lumMod val="25000"/>
                  </a:schemeClr>
                </a:solidFill>
                <a:latin typeface="Abadi" panose="020B0604020104020204" pitchFamily="34" charset="0"/>
              </a:rPr>
              <a:t>API,Web</a:t>
            </a:r>
            <a:r>
              <a:rPr lang="en-US" sz="1800" dirty="0">
                <a:solidFill>
                  <a:schemeClr val="accent3">
                    <a:lumMod val="25000"/>
                  </a:schemeClr>
                </a:solidFill>
                <a:latin typeface="Abadi" panose="020B0604020104020204" pitchFamily="34" charset="0"/>
              </a:rPr>
              <a:t>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Analysis with screenshots of visualizations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Executive Summary</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3462405"/>
            <a:ext cx="9745663" cy="4351337"/>
          </a:xfrm>
          <a:prstGeom prst="rect">
            <a:avLst/>
          </a:prstGeom>
        </p:spPr>
        <p:txBody>
          <a:bodyPr>
            <a:normAutofit/>
          </a:bodyPr>
          <a:lstStyle/>
          <a:p>
            <a:pPr marL="0" indent="0">
              <a:spcBef>
                <a:spcPts val="1400"/>
              </a:spcBef>
              <a:buNone/>
            </a:pPr>
            <a:r>
              <a:rPr lang="en-US" sz="2400" dirty="0">
                <a:latin typeface="Abadi" panose="020B0604020104020204" pitchFamily="34" charset="0"/>
              </a:rPr>
              <a:t>We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Average Payload Mass by F9 v1.1</a:t>
            </a:r>
          </a:p>
        </p:txBody>
      </p:sp>
      <p:pic>
        <p:nvPicPr>
          <p:cNvPr id="2" name="Picture 1">
            <a:extLst>
              <a:ext uri="{FF2B5EF4-FFF2-40B4-BE49-F238E27FC236}">
                <a16:creationId xmlns:a16="http://schemas.microsoft.com/office/drawing/2014/main" id="{FF27FCAB-40B3-4A28-A317-7B4AF94F8B30}"/>
              </a:ext>
            </a:extLst>
          </p:cNvPr>
          <p:cNvPicPr>
            <a:picLocks noChangeAspect="1"/>
          </p:cNvPicPr>
          <p:nvPr/>
        </p:nvPicPr>
        <p:blipFill>
          <a:blip r:embed="rId3"/>
          <a:stretch>
            <a:fillRect/>
          </a:stretch>
        </p:blipFill>
        <p:spPr>
          <a:xfrm>
            <a:off x="1295381" y="1709238"/>
            <a:ext cx="9464860" cy="14326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3924840"/>
            <a:ext cx="9744075" cy="4351338"/>
          </a:xfrm>
          <a:prstGeom prst="rect">
            <a:avLst/>
          </a:prstGeom>
        </p:spPr>
        <p:txBody>
          <a:bodyPr lIns="91440" tIns="45720" rIns="91440" bIns="45720" anchor="t">
            <a:normAutofit/>
          </a:bodyPr>
          <a:lstStyle/>
          <a:p>
            <a:pPr marL="0" indent="0">
              <a:spcBef>
                <a:spcPts val="1400"/>
              </a:spcBef>
              <a:buNone/>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First Successful Ground Landing Date</a:t>
            </a:r>
          </a:p>
        </p:txBody>
      </p:sp>
      <p:pic>
        <p:nvPicPr>
          <p:cNvPr id="2" name="Picture 1">
            <a:extLst>
              <a:ext uri="{FF2B5EF4-FFF2-40B4-BE49-F238E27FC236}">
                <a16:creationId xmlns:a16="http://schemas.microsoft.com/office/drawing/2014/main" id="{6454963E-02B0-4F8B-9EAC-2F2E6C7B7445}"/>
              </a:ext>
            </a:extLst>
          </p:cNvPr>
          <p:cNvPicPr>
            <a:picLocks noChangeAspect="1"/>
          </p:cNvPicPr>
          <p:nvPr/>
        </p:nvPicPr>
        <p:blipFill>
          <a:blip r:embed="rId3"/>
          <a:stretch>
            <a:fillRect/>
          </a:stretch>
        </p:blipFill>
        <p:spPr>
          <a:xfrm>
            <a:off x="1223205" y="2200158"/>
            <a:ext cx="9121930" cy="13564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3781309"/>
            <a:ext cx="9745663" cy="4352925"/>
          </a:xfrm>
          <a:prstGeom prst="rect">
            <a:avLst/>
          </a:prstGeom>
        </p:spPr>
        <p:txBody>
          <a:bodyPr lIns="91440" tIns="45720" rIns="91440" bIns="45720" anchor="t">
            <a:normAutofit/>
          </a:bodyPr>
          <a:lstStyle/>
          <a:p>
            <a:pPr marL="0" indent="0">
              <a:spcBef>
                <a:spcPts val="1400"/>
              </a:spcBef>
              <a:buNone/>
            </a:pPr>
            <a:r>
              <a:rPr lang="en-US" sz="2400" dirty="0">
                <a:latin typeface="Abadi" panose="020B0604020104020204" pitchFamily="34" charset="0"/>
              </a:rPr>
              <a:t>We used the </a:t>
            </a:r>
            <a:r>
              <a:rPr lang="en-US" sz="2400" b="1" dirty="0">
                <a:solidFill>
                  <a:schemeClr val="accent2">
                    <a:lumMod val="60000"/>
                    <a:lumOff val="40000"/>
                  </a:schemeClr>
                </a:solidFill>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solidFill>
                  <a:schemeClr val="accent2">
                    <a:lumMod val="60000"/>
                    <a:lumOff val="40000"/>
                  </a:schemeClr>
                </a:solidFill>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marL="0" indent="0">
              <a:spcBef>
                <a:spcPts val="1400"/>
              </a:spcBef>
              <a:buNone/>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22B07B9-81DA-4AD6-9ABF-EAACF87A6550}"/>
              </a:ext>
            </a:extLst>
          </p:cNvPr>
          <p:cNvPicPr>
            <a:picLocks noChangeAspect="1"/>
          </p:cNvPicPr>
          <p:nvPr/>
        </p:nvPicPr>
        <p:blipFill>
          <a:blip r:embed="rId3"/>
          <a:stretch>
            <a:fillRect/>
          </a:stretch>
        </p:blipFill>
        <p:spPr>
          <a:xfrm>
            <a:off x="1482087" y="1440008"/>
            <a:ext cx="9091448" cy="19889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3888" y="5659201"/>
            <a:ext cx="9745663" cy="4351338"/>
          </a:xfrm>
          <a:prstGeom prst="rect">
            <a:avLst/>
          </a:prstGeom>
        </p:spPr>
        <p:txBody>
          <a:bodyPr>
            <a:normAutofit/>
          </a:bodyPr>
          <a:lstStyle/>
          <a:p>
            <a:pPr marL="0" indent="0">
              <a:spcBef>
                <a:spcPts val="1400"/>
              </a:spcBef>
              <a:buNone/>
            </a:pPr>
            <a:r>
              <a:rPr lang="en-US" sz="2400" dirty="0">
                <a:latin typeface="Abadi" panose="020B0604020104020204" pitchFamily="34" charset="0"/>
              </a:rPr>
              <a:t>We used wildcard like ‘%’ to filter for </a:t>
            </a:r>
            <a:r>
              <a:rPr lang="en-US" sz="2400" b="1" dirty="0">
                <a:solidFill>
                  <a:schemeClr val="accent2">
                    <a:lumMod val="60000"/>
                    <a:lumOff val="40000"/>
                  </a:schemeClr>
                </a:solidFill>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Total Number of Successful and Failure Mission Outcomes</a:t>
            </a:r>
          </a:p>
        </p:txBody>
      </p:sp>
      <p:pic>
        <p:nvPicPr>
          <p:cNvPr id="6" name="Picture 5">
            <a:extLst>
              <a:ext uri="{FF2B5EF4-FFF2-40B4-BE49-F238E27FC236}">
                <a16:creationId xmlns:a16="http://schemas.microsoft.com/office/drawing/2014/main" id="{0AC59779-DABD-4B1A-85FB-82F3A45C258A}"/>
              </a:ext>
            </a:extLst>
          </p:cNvPr>
          <p:cNvPicPr>
            <a:picLocks noChangeAspect="1"/>
          </p:cNvPicPr>
          <p:nvPr/>
        </p:nvPicPr>
        <p:blipFill>
          <a:blip r:embed="rId3"/>
          <a:stretch>
            <a:fillRect/>
          </a:stretch>
        </p:blipFill>
        <p:spPr>
          <a:xfrm>
            <a:off x="1163342" y="1332608"/>
            <a:ext cx="9426757" cy="41685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07743" y="5251450"/>
            <a:ext cx="9744075" cy="1139825"/>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solidFill>
                  <a:schemeClr val="accent2">
                    <a:lumMod val="60000"/>
                    <a:lumOff val="40000"/>
                  </a:schemeClr>
                </a:solidFill>
                <a:latin typeface="Abadi" panose="020B0604020104020204" pitchFamily="34" charset="0"/>
              </a:rPr>
              <a:t>WHERE</a:t>
            </a:r>
            <a:r>
              <a:rPr lang="en-US" sz="2400" dirty="0">
                <a:latin typeface="Abadi" panose="020B0604020104020204" pitchFamily="34" charset="0"/>
              </a:rPr>
              <a:t> clause and the </a:t>
            </a:r>
            <a:r>
              <a:rPr lang="en-US" sz="2400" b="1" dirty="0">
                <a:solidFill>
                  <a:schemeClr val="accent2">
                    <a:lumMod val="60000"/>
                    <a:lumOff val="40000"/>
                  </a:schemeClr>
                </a:solidFill>
                <a:latin typeface="Abadi" panose="020B0604020104020204" pitchFamily="34" charset="0"/>
              </a:rPr>
              <a:t>MAX</a:t>
            </a:r>
            <a:r>
              <a:rPr lang="en-US" sz="2400" b="1" dirty="0">
                <a:latin typeface="Abadi" panose="020B0604020104020204" pitchFamily="34" charset="0"/>
              </a:rPr>
              <a:t>()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Boosters Carried Maximum Payload</a:t>
            </a:r>
          </a:p>
        </p:txBody>
      </p:sp>
      <p:pic>
        <p:nvPicPr>
          <p:cNvPr id="2" name="Picture 1">
            <a:extLst>
              <a:ext uri="{FF2B5EF4-FFF2-40B4-BE49-F238E27FC236}">
                <a16:creationId xmlns:a16="http://schemas.microsoft.com/office/drawing/2014/main" id="{22F8F19C-0574-4EF2-90EB-14F218B0991B}"/>
              </a:ext>
            </a:extLst>
          </p:cNvPr>
          <p:cNvPicPr>
            <a:picLocks noChangeAspect="1"/>
          </p:cNvPicPr>
          <p:nvPr/>
        </p:nvPicPr>
        <p:blipFill>
          <a:blip r:embed="rId3"/>
          <a:stretch>
            <a:fillRect/>
          </a:stretch>
        </p:blipFill>
        <p:spPr>
          <a:xfrm>
            <a:off x="1207743" y="1371935"/>
            <a:ext cx="9640135" cy="362743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8294" y="3756127"/>
            <a:ext cx="9745663" cy="43513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2">
                    <a:lumMod val="60000"/>
                    <a:lumOff val="40000"/>
                  </a:schemeClr>
                </a:solidFill>
                <a:latin typeface="Abadi"/>
              </a:rPr>
              <a:t>WHERE</a:t>
            </a:r>
            <a:r>
              <a:rPr lang="en-US" sz="2200" dirty="0">
                <a:solidFill>
                  <a:schemeClr val="accent3">
                    <a:lumMod val="25000"/>
                  </a:schemeClr>
                </a:solidFill>
                <a:latin typeface="Abadi"/>
              </a:rPr>
              <a:t> clause, </a:t>
            </a:r>
            <a:r>
              <a:rPr lang="en-US" sz="2200" b="1" dirty="0">
                <a:solidFill>
                  <a:schemeClr val="accent2">
                    <a:lumMod val="60000"/>
                    <a:lumOff val="40000"/>
                  </a:schemeClr>
                </a:solidFill>
                <a:latin typeface="Abadi"/>
              </a:rPr>
              <a:t>LIKE</a:t>
            </a:r>
            <a:r>
              <a:rPr lang="en-US" sz="2200" dirty="0">
                <a:solidFill>
                  <a:schemeClr val="accent3">
                    <a:lumMod val="25000"/>
                  </a:schemeClr>
                </a:solidFill>
                <a:latin typeface="Abadi"/>
              </a:rPr>
              <a:t>, </a:t>
            </a:r>
            <a:r>
              <a:rPr lang="en-US" sz="2200" b="1" dirty="0">
                <a:solidFill>
                  <a:schemeClr val="accent2">
                    <a:lumMod val="60000"/>
                    <a:lumOff val="40000"/>
                  </a:schemeClr>
                </a:solidFill>
                <a:latin typeface="Abadi"/>
              </a:rPr>
              <a:t>AND</a:t>
            </a:r>
            <a:r>
              <a:rPr lang="en-US" sz="2200" dirty="0">
                <a:solidFill>
                  <a:schemeClr val="accent3">
                    <a:lumMod val="25000"/>
                  </a:schemeClr>
                </a:solidFill>
                <a:latin typeface="Abadi"/>
              </a:rPr>
              <a:t>, and </a:t>
            </a:r>
            <a:r>
              <a:rPr lang="en-US" sz="2200" b="1" dirty="0">
                <a:solidFill>
                  <a:schemeClr val="accent2">
                    <a:lumMod val="60000"/>
                    <a:lumOff val="40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2015 Launch Records</a:t>
            </a:r>
          </a:p>
        </p:txBody>
      </p:sp>
      <p:pic>
        <p:nvPicPr>
          <p:cNvPr id="2" name="Picture 1">
            <a:extLst>
              <a:ext uri="{FF2B5EF4-FFF2-40B4-BE49-F238E27FC236}">
                <a16:creationId xmlns:a16="http://schemas.microsoft.com/office/drawing/2014/main" id="{8430E48A-F9F1-470A-A5AE-D13556A56D83}"/>
              </a:ext>
            </a:extLst>
          </p:cNvPr>
          <p:cNvPicPr>
            <a:picLocks noChangeAspect="1"/>
          </p:cNvPicPr>
          <p:nvPr/>
        </p:nvPicPr>
        <p:blipFill>
          <a:blip r:embed="rId3"/>
          <a:stretch>
            <a:fillRect/>
          </a:stretch>
        </p:blipFill>
        <p:spPr>
          <a:xfrm>
            <a:off x="1188294" y="1687920"/>
            <a:ext cx="9815411" cy="16917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normAutofit/>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7986" y="4899566"/>
            <a:ext cx="9745663" cy="4351338"/>
          </a:xfrm>
          <a:prstGeom prst="rect">
            <a:avLst/>
          </a:prstGeom>
        </p:spPr>
        <p:txBody>
          <a:bodyPr lIns="91440" tIns="45720" rIns="91440" bIns="45720" anchor="t"/>
          <a:lstStyle/>
          <a:p>
            <a:pPr>
              <a:spcBef>
                <a:spcPts val="1400"/>
              </a:spcBef>
            </a:pPr>
            <a:r>
              <a:rPr lang="en-US" sz="1600" dirty="0">
                <a:latin typeface="Abadi" panose="020B0604020104020204" pitchFamily="34" charset="0"/>
              </a:rPr>
              <a:t>We selected Landing outcomes and the </a:t>
            </a:r>
            <a:r>
              <a:rPr lang="en-US" sz="1600" b="1" dirty="0">
                <a:solidFill>
                  <a:schemeClr val="accent2">
                    <a:lumMod val="60000"/>
                    <a:lumOff val="40000"/>
                  </a:schemeClr>
                </a:solidFill>
                <a:latin typeface="Abadi" panose="020B0604020104020204" pitchFamily="34" charset="0"/>
              </a:rPr>
              <a:t>COUNT</a:t>
            </a:r>
            <a:r>
              <a:rPr lang="en-US" sz="1600" dirty="0">
                <a:latin typeface="Abadi" panose="020B0604020104020204" pitchFamily="34" charset="0"/>
              </a:rPr>
              <a:t> of landing outcomes from the data and used the </a:t>
            </a:r>
            <a:r>
              <a:rPr lang="en-US" sz="1600" b="1" dirty="0">
                <a:solidFill>
                  <a:schemeClr val="accent2">
                    <a:lumMod val="60000"/>
                    <a:lumOff val="40000"/>
                  </a:schemeClr>
                </a:solidFill>
                <a:latin typeface="Abadi" panose="020B0604020104020204" pitchFamily="34" charset="0"/>
              </a:rPr>
              <a:t>WHERE</a:t>
            </a:r>
            <a:r>
              <a:rPr lang="en-US" sz="1600" dirty="0">
                <a:latin typeface="Abadi" panose="020B0604020104020204" pitchFamily="34" charset="0"/>
              </a:rPr>
              <a:t> clause to filter for landing outcomes </a:t>
            </a:r>
            <a:r>
              <a:rPr lang="en-US" sz="1600" b="1" dirty="0">
                <a:solidFill>
                  <a:schemeClr val="accent2">
                    <a:lumMod val="60000"/>
                    <a:lumOff val="40000"/>
                  </a:schemeClr>
                </a:solidFill>
                <a:latin typeface="Abadi" panose="020B0604020104020204" pitchFamily="34" charset="0"/>
              </a:rPr>
              <a:t>BETWEEN</a:t>
            </a:r>
            <a:r>
              <a:rPr lang="en-US" sz="1600" dirty="0">
                <a:latin typeface="Abadi" panose="020B0604020104020204" pitchFamily="34" charset="0"/>
              </a:rPr>
              <a:t> 2010-06-04 to 2010-03-20.</a:t>
            </a:r>
          </a:p>
          <a:p>
            <a:pPr>
              <a:spcBef>
                <a:spcPts val="1400"/>
              </a:spcBef>
            </a:pPr>
            <a:r>
              <a:rPr lang="en-US" sz="1600" dirty="0">
                <a:latin typeface="Abadi" panose="020B0604020104020204" pitchFamily="34" charset="0"/>
              </a:rPr>
              <a:t>We applied the </a:t>
            </a:r>
            <a:r>
              <a:rPr lang="en-US" sz="1600" b="1" dirty="0">
                <a:solidFill>
                  <a:schemeClr val="accent2">
                    <a:lumMod val="60000"/>
                    <a:lumOff val="40000"/>
                  </a:schemeClr>
                </a:solidFill>
                <a:latin typeface="Abadi" panose="020B0604020104020204" pitchFamily="34" charset="0"/>
              </a:rPr>
              <a:t>GROUP BY </a:t>
            </a:r>
            <a:r>
              <a:rPr lang="en-US" sz="1600" dirty="0">
                <a:latin typeface="Abadi" panose="020B0604020104020204" pitchFamily="34" charset="0"/>
              </a:rPr>
              <a:t>clause to group the landing outcomes and the </a:t>
            </a:r>
            <a:r>
              <a:rPr lang="en-US" sz="1600" b="1" dirty="0">
                <a:solidFill>
                  <a:schemeClr val="accent2">
                    <a:lumMod val="60000"/>
                    <a:lumOff val="40000"/>
                  </a:schemeClr>
                </a:solidFill>
                <a:latin typeface="Abadi" panose="020B0604020104020204" pitchFamily="34" charset="0"/>
              </a:rPr>
              <a:t>ORDER BY </a:t>
            </a:r>
            <a:r>
              <a:rPr lang="en-US" sz="16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Rank Landing Outcomes Between 2010-06-04 and 2017-03-20</a:t>
            </a:r>
          </a:p>
        </p:txBody>
      </p:sp>
      <p:pic>
        <p:nvPicPr>
          <p:cNvPr id="2" name="Picture 1">
            <a:extLst>
              <a:ext uri="{FF2B5EF4-FFF2-40B4-BE49-F238E27FC236}">
                <a16:creationId xmlns:a16="http://schemas.microsoft.com/office/drawing/2014/main" id="{7CAD308C-6E82-43B2-A17F-CFE64C818C21}"/>
              </a:ext>
            </a:extLst>
          </p:cNvPr>
          <p:cNvPicPr>
            <a:picLocks noChangeAspect="1"/>
          </p:cNvPicPr>
          <p:nvPr/>
        </p:nvPicPr>
        <p:blipFill>
          <a:blip r:embed="rId3"/>
          <a:stretch>
            <a:fillRect/>
          </a:stretch>
        </p:blipFill>
        <p:spPr>
          <a:xfrm>
            <a:off x="1260801" y="1449505"/>
            <a:ext cx="9160034" cy="318543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All launch sites global map markers</a:t>
            </a:r>
          </a:p>
        </p:txBody>
      </p:sp>
      <p:pic>
        <p:nvPicPr>
          <p:cNvPr id="6" name="Content Placeholder 5">
            <a:extLst>
              <a:ext uri="{FF2B5EF4-FFF2-40B4-BE49-F238E27FC236}">
                <a16:creationId xmlns:a16="http://schemas.microsoft.com/office/drawing/2014/main" id="{34384567-ABE2-4A6B-92D0-2ABAFC812E20}"/>
              </a:ext>
            </a:extLst>
          </p:cNvPr>
          <p:cNvPicPr>
            <a:picLocks noChangeAspect="1"/>
          </p:cNvPicPr>
          <p:nvPr/>
        </p:nvPicPr>
        <p:blipFill>
          <a:blip r:embed="rId3"/>
          <a:stretch>
            <a:fillRect/>
          </a:stretch>
        </p:blipFill>
        <p:spPr>
          <a:xfrm>
            <a:off x="734028"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39</a:t>
            </a:fld>
            <a:endParaRPr lang="en-US"/>
          </a:p>
        </p:txBody>
      </p:sp>
      <p:pic>
        <p:nvPicPr>
          <p:cNvPr id="6" name="Content Placeholder 3">
            <a:extLst>
              <a:ext uri="{FF2B5EF4-FFF2-40B4-BE49-F238E27FC236}">
                <a16:creationId xmlns:a16="http://schemas.microsoft.com/office/drawing/2014/main" id="{C3791819-1A38-49DE-8EB1-4F9D5E355A76}"/>
              </a:ext>
            </a:extLst>
          </p:cNvPr>
          <p:cNvPicPr>
            <a:picLocks noChangeAspect="1"/>
          </p:cNvPicPr>
          <p:nvPr/>
        </p:nvPicPr>
        <p:blipFill>
          <a:blip r:embed="rId3"/>
          <a:stretch>
            <a:fillRect/>
          </a:stretch>
        </p:blipFill>
        <p:spPr>
          <a:xfrm>
            <a:off x="683830" y="1500683"/>
            <a:ext cx="10687962" cy="4772101"/>
          </a:xfrm>
          <a:prstGeom prst="rect">
            <a:avLst/>
          </a:prstGeom>
        </p:spPr>
      </p:pic>
      <p:sp>
        <p:nvSpPr>
          <p:cNvPr id="7" name="Title 1">
            <a:extLst>
              <a:ext uri="{FF2B5EF4-FFF2-40B4-BE49-F238E27FC236}">
                <a16:creationId xmlns:a16="http://schemas.microsoft.com/office/drawing/2014/main" id="{42F03FE7-1AA2-42B1-944B-D7A4DA550C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Introduction</a:t>
            </a:r>
            <a:endParaRPr lang="en-US" dirty="0">
              <a:solidFill>
                <a:schemeClr val="accent2">
                  <a:lumMod val="60000"/>
                  <a:lumOff val="40000"/>
                </a:schemeClr>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84790" y="1275906"/>
            <a:ext cx="11376837" cy="4476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Our goal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ensure a successful landing of the rocket?</a:t>
            </a:r>
          </a:p>
          <a:p>
            <a:pPr lvl="1">
              <a:spcBef>
                <a:spcPts val="1400"/>
              </a:spcBef>
            </a:pPr>
            <a:r>
              <a:rPr lang="en-US" sz="1800" dirty="0">
                <a:solidFill>
                  <a:schemeClr val="accent3">
                    <a:lumMod val="25000"/>
                  </a:schemeClr>
                </a:solidFill>
                <a:latin typeface="Abadi" panose="020B0604020104020204" pitchFamily="34" charset="0"/>
              </a:rPr>
              <a:t>The relationship between various features that determine the success rate of a landing.</a:t>
            </a:r>
          </a:p>
          <a:p>
            <a:pPr lvl="1">
              <a:spcBef>
                <a:spcPts val="1400"/>
              </a:spcBef>
            </a:pPr>
            <a:r>
              <a:rPr lang="en-US" sz="1800" dirty="0">
                <a:solidFill>
                  <a:schemeClr val="accent3">
                    <a:lumMod val="25000"/>
                  </a:schemeClr>
                </a:solidFill>
                <a:latin typeface="Abadi" panose="020B0604020104020204" pitchFamily="34" charset="0"/>
              </a:rPr>
              <a:t>What conditions need to be in place to achieve the best results?</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7558F039-0176-49DF-8645-C88BFCBCC7D5}"/>
              </a:ext>
            </a:extLst>
          </p:cNvPr>
          <p:cNvPicPr>
            <a:picLocks noChangeAspect="1"/>
          </p:cNvPicPr>
          <p:nvPr/>
        </p:nvPicPr>
        <p:blipFill>
          <a:blip r:embed="rId3"/>
          <a:stretch>
            <a:fillRect/>
          </a:stretch>
        </p:blipFill>
        <p:spPr>
          <a:xfrm>
            <a:off x="981595" y="1362318"/>
            <a:ext cx="10092431" cy="5064893"/>
          </a:xfrm>
          <a:prstGeom prst="rect">
            <a:avLst/>
          </a:prstGeom>
        </p:spPr>
      </p:pic>
      <p:sp>
        <p:nvSpPr>
          <p:cNvPr id="7" name="Title 1">
            <a:extLst>
              <a:ext uri="{FF2B5EF4-FFF2-40B4-BE49-F238E27FC236}">
                <a16:creationId xmlns:a16="http://schemas.microsoft.com/office/drawing/2014/main" id="{8795D297-F519-47B8-8144-7452F83B59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42</a:t>
            </a:fld>
            <a:endParaRPr lang="en-US"/>
          </a:p>
        </p:txBody>
      </p:sp>
      <p:pic>
        <p:nvPicPr>
          <p:cNvPr id="6" name="Content Placeholder 3">
            <a:extLst>
              <a:ext uri="{FF2B5EF4-FFF2-40B4-BE49-F238E27FC236}">
                <a16:creationId xmlns:a16="http://schemas.microsoft.com/office/drawing/2014/main" id="{A1630F5E-A2C0-4304-9750-F76DAE13DD36}"/>
              </a:ext>
            </a:extLst>
          </p:cNvPr>
          <p:cNvPicPr>
            <a:picLocks noChangeAspect="1"/>
          </p:cNvPicPr>
          <p:nvPr/>
        </p:nvPicPr>
        <p:blipFill>
          <a:blip r:embed="rId3"/>
          <a:stretch>
            <a:fillRect/>
          </a:stretch>
        </p:blipFill>
        <p:spPr>
          <a:xfrm>
            <a:off x="770010" y="1454291"/>
            <a:ext cx="10687962" cy="4772101"/>
          </a:xfrm>
          <a:prstGeom prst="rect">
            <a:avLst/>
          </a:prstGeom>
        </p:spPr>
      </p:pic>
      <p:sp>
        <p:nvSpPr>
          <p:cNvPr id="7" name="Title 1">
            <a:extLst>
              <a:ext uri="{FF2B5EF4-FFF2-40B4-BE49-F238E27FC236}">
                <a16:creationId xmlns:a16="http://schemas.microsoft.com/office/drawing/2014/main" id="{531785B9-FC81-4E5D-A559-0994FB54EF88}"/>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43</a:t>
            </a:fld>
            <a:endParaRPr lang="en-US"/>
          </a:p>
        </p:txBody>
      </p:sp>
      <p:pic>
        <p:nvPicPr>
          <p:cNvPr id="6" name="Content Placeholder 3">
            <a:extLst>
              <a:ext uri="{FF2B5EF4-FFF2-40B4-BE49-F238E27FC236}">
                <a16:creationId xmlns:a16="http://schemas.microsoft.com/office/drawing/2014/main" id="{A303E5BD-FE33-4188-8E04-4F2921FD668B}"/>
              </a:ext>
            </a:extLst>
          </p:cNvPr>
          <p:cNvPicPr>
            <a:picLocks noChangeAspect="1"/>
          </p:cNvPicPr>
          <p:nvPr/>
        </p:nvPicPr>
        <p:blipFill>
          <a:blip r:embed="rId3"/>
          <a:stretch>
            <a:fillRect/>
          </a:stretch>
        </p:blipFill>
        <p:spPr>
          <a:xfrm>
            <a:off x="2200608" y="1584827"/>
            <a:ext cx="7790783" cy="4440746"/>
          </a:xfrm>
          <a:prstGeom prst="rect">
            <a:avLst/>
          </a:prstGeom>
        </p:spPr>
      </p:pic>
      <p:sp>
        <p:nvSpPr>
          <p:cNvPr id="7" name="Title 1">
            <a:extLst>
              <a:ext uri="{FF2B5EF4-FFF2-40B4-BE49-F238E27FC236}">
                <a16:creationId xmlns:a16="http://schemas.microsoft.com/office/drawing/2014/main" id="{6A78D0E9-27EC-499D-94C7-7E500F00053E}"/>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normAutofit/>
          </a:bodyPr>
          <a:lstStyle/>
          <a:p>
            <a:fld id="{5075537C-CA84-1446-933C-8E9D027F9201}" type="slidenum">
              <a:rPr lang="en-US" smtClean="0"/>
              <a:t>44</a:t>
            </a:fld>
            <a:endParaRPr lang="en-US"/>
          </a:p>
        </p:txBody>
      </p:sp>
      <p:sp>
        <p:nvSpPr>
          <p:cNvPr id="6" name="Title 1">
            <a:extLst>
              <a:ext uri="{FF2B5EF4-FFF2-40B4-BE49-F238E27FC236}">
                <a16:creationId xmlns:a16="http://schemas.microsoft.com/office/drawing/2014/main" id="{B1E26371-722E-47AA-8675-E7ACCE27582D}"/>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accent2">
                    <a:lumMod val="60000"/>
                    <a:lumOff val="40000"/>
                  </a:schemeClr>
                </a:solidFill>
                <a:latin typeface="Abadi" panose="020B0604020104020204" pitchFamily="34" charset="0"/>
                <a:ea typeface="+mj-ea"/>
                <a:cs typeface="+mj-cs"/>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68323038-DD38-4D12-821C-4C06E15CCA46}"/>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91769" y="4961175"/>
            <a:ext cx="9931940" cy="381317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shown </a:t>
            </a:r>
            <a:r>
              <a:rPr lang="en-US" sz="2200" dirty="0" err="1">
                <a:solidFill>
                  <a:schemeClr val="accent3">
                    <a:lumMod val="25000"/>
                  </a:schemeClr>
                </a:solidFill>
                <a:latin typeface="Abadi" panose="020B0604020104020204" pitchFamily="34" charset="0"/>
              </a:rPr>
              <a:t>Dicision</a:t>
            </a:r>
            <a:r>
              <a:rPr lang="en-US" sz="2200" dirty="0">
                <a:solidFill>
                  <a:schemeClr val="accent3">
                    <a:lumMod val="25000"/>
                  </a:schemeClr>
                </a:solidFill>
                <a:latin typeface="Abadi" panose="020B0604020104020204" pitchFamily="34" charset="0"/>
              </a:rPr>
              <a:t> Tree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Classification Accuracy</a:t>
            </a:r>
            <a:endParaRPr lang="en-US" dirty="0">
              <a:solidFill>
                <a:schemeClr val="accent2">
                  <a:lumMod val="60000"/>
                  <a:lumOff val="40000"/>
                </a:schemeClr>
              </a:solidFill>
            </a:endParaRPr>
          </a:p>
        </p:txBody>
      </p:sp>
      <p:pic>
        <p:nvPicPr>
          <p:cNvPr id="2" name="Picture 1">
            <a:extLst>
              <a:ext uri="{FF2B5EF4-FFF2-40B4-BE49-F238E27FC236}">
                <a16:creationId xmlns:a16="http://schemas.microsoft.com/office/drawing/2014/main" id="{4A6120E2-8064-495F-8DD0-FD69C19345B0}"/>
              </a:ext>
            </a:extLst>
          </p:cNvPr>
          <p:cNvPicPr>
            <a:picLocks noChangeAspect="1"/>
          </p:cNvPicPr>
          <p:nvPr/>
        </p:nvPicPr>
        <p:blipFill>
          <a:blip r:embed="rId3"/>
          <a:stretch>
            <a:fillRect/>
          </a:stretch>
        </p:blipFill>
        <p:spPr>
          <a:xfrm>
            <a:off x="1191769" y="1421229"/>
            <a:ext cx="9672084" cy="33880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normAutofit/>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9478" y="4941720"/>
            <a:ext cx="9477375" cy="38131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Confusion Matrix</a:t>
            </a:r>
            <a:endParaRPr lang="en-US" dirty="0">
              <a:solidFill>
                <a:schemeClr val="accent2">
                  <a:lumMod val="60000"/>
                  <a:lumOff val="40000"/>
                </a:schemeClr>
              </a:solidFill>
            </a:endParaRPr>
          </a:p>
        </p:txBody>
      </p:sp>
      <p:pic>
        <p:nvPicPr>
          <p:cNvPr id="2" name="Picture 1">
            <a:extLst>
              <a:ext uri="{FF2B5EF4-FFF2-40B4-BE49-F238E27FC236}">
                <a16:creationId xmlns:a16="http://schemas.microsoft.com/office/drawing/2014/main" id="{26835662-EAE8-4A0A-939D-53ED86EF3B98}"/>
              </a:ext>
            </a:extLst>
          </p:cNvPr>
          <p:cNvPicPr>
            <a:picLocks noChangeAspect="1"/>
          </p:cNvPicPr>
          <p:nvPr/>
        </p:nvPicPr>
        <p:blipFill>
          <a:blip r:embed="rId3"/>
          <a:stretch>
            <a:fillRect/>
          </a:stretch>
        </p:blipFill>
        <p:spPr>
          <a:xfrm>
            <a:off x="3524864" y="1688770"/>
            <a:ext cx="4206605" cy="28425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normAutofit/>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404938" y="1874838"/>
            <a:ext cx="10787062" cy="4351337"/>
          </a:xfrm>
          <a:prstGeom prst="rect">
            <a:avLst/>
          </a:prstGeom>
        </p:spPr>
        <p:txBody>
          <a:bodyPr>
            <a:normAutofit/>
          </a:bodyPr>
          <a:lstStyle/>
          <a:p>
            <a:pPr>
              <a:lnSpc>
                <a:spcPct val="200000"/>
              </a:lnSpc>
              <a:spcBef>
                <a:spcPts val="1400"/>
              </a:spcBef>
            </a:pPr>
            <a:r>
              <a:rPr lang="en-US" sz="20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200000"/>
              </a:lnSpc>
              <a:spcBef>
                <a:spcPts val="1400"/>
              </a:spcBef>
            </a:pPr>
            <a:r>
              <a:rPr lang="en-US" sz="2000" dirty="0" smtClean="0">
                <a:solidFill>
                  <a:schemeClr val="accent3">
                    <a:lumMod val="25000"/>
                  </a:schemeClr>
                </a:solidFill>
                <a:latin typeface="Abadi" panose="020B0604020104020204" pitchFamily="34" charset="0"/>
              </a:rPr>
              <a:t>Orbits </a:t>
            </a:r>
            <a:r>
              <a:rPr lang="en-US" sz="2000" dirty="0">
                <a:latin typeface="Abadi" panose="020B0604020104020204" pitchFamily="34" charset="0"/>
              </a:rPr>
              <a:t>ES-L1, GEO, HEO, SSO, VLEO had </a:t>
            </a:r>
            <a:r>
              <a:rPr lang="en-US" sz="2000" dirty="0" smtClean="0">
                <a:latin typeface="Abadi" panose="020B0604020104020204" pitchFamily="34" charset="0"/>
              </a:rPr>
              <a:t>the highest </a:t>
            </a:r>
            <a:r>
              <a:rPr lang="en-US" sz="2000" dirty="0">
                <a:latin typeface="Abadi" panose="020B0604020104020204" pitchFamily="34" charset="0"/>
              </a:rPr>
              <a:t>success rate.</a:t>
            </a:r>
            <a:endParaRPr lang="en-US" sz="2000" dirty="0">
              <a:solidFill>
                <a:schemeClr val="accent3">
                  <a:lumMod val="25000"/>
                </a:schemeClr>
              </a:solidFill>
              <a:latin typeface="Abadi" panose="020B0604020104020204" pitchFamily="34" charset="0"/>
            </a:endParaRPr>
          </a:p>
          <a:p>
            <a:pPr>
              <a:lnSpc>
                <a:spcPct val="200000"/>
              </a:lnSpc>
              <a:spcBef>
                <a:spcPts val="1400"/>
              </a:spcBef>
            </a:pPr>
            <a:r>
              <a:rPr lang="en-US" sz="2000" dirty="0">
                <a:solidFill>
                  <a:schemeClr val="accent3">
                    <a:lumMod val="25000"/>
                  </a:schemeClr>
                </a:solidFill>
                <a:latin typeface="Abadi" panose="020B0604020104020204" pitchFamily="34" charset="0"/>
              </a:rPr>
              <a:t>KSC LC-39A had the most successful launches </a:t>
            </a:r>
            <a:r>
              <a:rPr lang="en-US" sz="2000" dirty="0" smtClean="0">
                <a:solidFill>
                  <a:schemeClr val="accent3">
                    <a:lumMod val="25000"/>
                  </a:schemeClr>
                </a:solidFill>
                <a:latin typeface="Abadi" panose="020B0604020104020204" pitchFamily="34" charset="0"/>
              </a:rPr>
              <a:t>amongst other sites, although the increasing payload mass appeared to have a negative impact on success.</a:t>
            </a:r>
            <a:endParaRPr lang="en-US" sz="2000" dirty="0">
              <a:solidFill>
                <a:schemeClr val="accent3">
                  <a:lumMod val="25000"/>
                </a:schemeClr>
              </a:solidFill>
              <a:latin typeface="Abadi" panose="020B0604020104020204" pitchFamily="34" charset="0"/>
            </a:endParaRPr>
          </a:p>
          <a:p>
            <a:pPr>
              <a:lnSpc>
                <a:spcPct val="200000"/>
              </a:lnSpc>
              <a:spcBef>
                <a:spcPts val="1400"/>
              </a:spcBef>
            </a:pPr>
            <a:r>
              <a:rPr lang="en-US" sz="2000" dirty="0">
                <a:solidFill>
                  <a:schemeClr val="accent3">
                    <a:lumMod val="25000"/>
                  </a:schemeClr>
                </a:solidFill>
                <a:latin typeface="Abadi" panose="020B0604020104020204" pitchFamily="34" charset="0"/>
              </a:rPr>
              <a:t>The Decision tree classifier is the best machine learning algorithm for this task.</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Conclusions</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normAutofit fontScale="77500" lnSpcReduction="20000"/>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normAutofit/>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2">
                    <a:lumMod val="60000"/>
                    <a:lumOff val="40000"/>
                  </a:schemeClr>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accent2">
                    <a:lumMod val="60000"/>
                    <a:lumOff val="40000"/>
                  </a:schemeClr>
                </a:solidFill>
                <a:latin typeface="Abadi"/>
              </a:rPr>
              <a:t>Data was collected using:</a:t>
            </a:r>
          </a:p>
          <a:p>
            <a:pPr lvl="1">
              <a:lnSpc>
                <a:spcPct val="120000"/>
              </a:lnSpc>
              <a:spcBef>
                <a:spcPts val="1400"/>
              </a:spcBef>
            </a:pPr>
            <a:r>
              <a:rPr lang="en-US" sz="7600" dirty="0">
                <a:solidFill>
                  <a:schemeClr val="accent2">
                    <a:lumMod val="60000"/>
                    <a:lumOff val="40000"/>
                  </a:schemeClr>
                </a:solidFill>
                <a:latin typeface="Abadi"/>
              </a:rPr>
              <a:t> SpaceX API </a:t>
            </a:r>
          </a:p>
          <a:p>
            <a:pPr lvl="1">
              <a:lnSpc>
                <a:spcPct val="120000"/>
              </a:lnSpc>
              <a:spcBef>
                <a:spcPts val="1400"/>
              </a:spcBef>
            </a:pPr>
            <a:r>
              <a:rPr lang="en-US" sz="7600" dirty="0">
                <a:solidFill>
                  <a:schemeClr val="accent2">
                    <a:lumMod val="60000"/>
                    <a:lumOff val="40000"/>
                  </a:schemeClr>
                </a:solidFill>
                <a:latin typeface="Abadi"/>
              </a:rPr>
              <a:t>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accent2">
                    <a:lumMod val="60000"/>
                    <a:lumOff val="40000"/>
                  </a:schemeClr>
                </a:solidFill>
                <a:latin typeface="Abadi"/>
              </a:rPr>
              <a:t>One-hot encoding (to categorical features)</a:t>
            </a:r>
          </a:p>
          <a:p>
            <a:pPr lvl="1">
              <a:lnSpc>
                <a:spcPct val="120000"/>
              </a:lnSpc>
              <a:spcBef>
                <a:spcPts val="1400"/>
              </a:spcBef>
            </a:pPr>
            <a:r>
              <a:rPr lang="en-US" sz="7600" dirty="0">
                <a:solidFill>
                  <a:schemeClr val="accent2">
                    <a:lumMod val="60000"/>
                    <a:lumOff val="40000"/>
                  </a:schemeClr>
                </a:solidFill>
                <a:latin typeface="Abadi"/>
              </a:rPr>
              <a:t>Dropping irrelevant columns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200" dirty="0">
                <a:solidFill>
                  <a:schemeClr val="accent2">
                    <a:lumMod val="60000"/>
                    <a:lumOff val="40000"/>
                  </a:schemeClr>
                </a:solidFill>
                <a:latin typeface="Abadi"/>
              </a:rPr>
              <a:t>Scatter Plots </a:t>
            </a:r>
          </a:p>
          <a:p>
            <a:pPr lvl="1">
              <a:lnSpc>
                <a:spcPct val="120000"/>
              </a:lnSpc>
              <a:spcBef>
                <a:spcPts val="1400"/>
              </a:spcBef>
            </a:pPr>
            <a:r>
              <a:rPr lang="en-US" sz="7200" dirty="0">
                <a:solidFill>
                  <a:schemeClr val="accent2">
                    <a:lumMod val="60000"/>
                    <a:lumOff val="40000"/>
                  </a:schemeClr>
                </a:solidFill>
                <a:latin typeface="Abadi"/>
              </a:rPr>
              <a:t>Bar Graphs </a:t>
            </a:r>
            <a:r>
              <a:rPr lang="en-US" sz="8800" dirty="0">
                <a:solidFill>
                  <a:schemeClr val="accent2">
                    <a:lumMod val="60000"/>
                    <a:lumOff val="40000"/>
                  </a:schemeClr>
                </a:solidFill>
                <a:latin typeface="Abadi"/>
              </a:rPr>
              <a:t>      </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Methodology</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787A2D-DAF5-4666-8B1A-5212DABD97D1}"/>
              </a:ext>
            </a:extLst>
          </p:cNvPr>
          <p:cNvSpPr>
            <a:spLocks noGrp="1"/>
          </p:cNvSpPr>
          <p:nvPr>
            <p:ph idx="1"/>
          </p:nvPr>
        </p:nvSpPr>
        <p:spPr>
          <a:xfrm>
            <a:off x="838200" y="794267"/>
            <a:ext cx="10515600" cy="4351338"/>
          </a:xfrm>
        </p:spPr>
        <p:txBody>
          <a:bodyPr/>
          <a:lstStyle/>
          <a:p>
            <a:pPr>
              <a:lnSpc>
                <a:spcPct val="120000"/>
              </a:lnSpc>
              <a:spcBef>
                <a:spcPts val="1400"/>
              </a:spcBef>
            </a:pPr>
            <a:r>
              <a:rPr lang="en-US" dirty="0">
                <a:solidFill>
                  <a:schemeClr val="accent3">
                    <a:lumMod val="25000"/>
                  </a:schemeClr>
                </a:solidFill>
                <a:latin typeface="Abadi"/>
              </a:rPr>
              <a:t>Perform interactive visual analytics using:</a:t>
            </a:r>
          </a:p>
          <a:p>
            <a:pPr lvl="1">
              <a:lnSpc>
                <a:spcPct val="120000"/>
              </a:lnSpc>
              <a:spcBef>
                <a:spcPts val="1400"/>
              </a:spcBef>
            </a:pPr>
            <a:r>
              <a:rPr lang="en-US" sz="2000" dirty="0">
                <a:solidFill>
                  <a:schemeClr val="bg2">
                    <a:lumMod val="50000"/>
                  </a:schemeClr>
                </a:solidFill>
                <a:latin typeface="Abadi"/>
              </a:rPr>
              <a:t> </a:t>
            </a:r>
            <a:r>
              <a:rPr lang="en-US" sz="2000" dirty="0">
                <a:solidFill>
                  <a:schemeClr val="accent2">
                    <a:lumMod val="60000"/>
                    <a:lumOff val="40000"/>
                  </a:schemeClr>
                </a:solidFill>
                <a:latin typeface="Abadi"/>
              </a:rPr>
              <a:t>Folium </a:t>
            </a:r>
          </a:p>
          <a:p>
            <a:pPr lvl="1">
              <a:lnSpc>
                <a:spcPct val="120000"/>
              </a:lnSpc>
              <a:spcBef>
                <a:spcPts val="1400"/>
              </a:spcBef>
            </a:pPr>
            <a:r>
              <a:rPr lang="en-US" sz="2000" dirty="0" err="1">
                <a:solidFill>
                  <a:schemeClr val="accent2">
                    <a:lumMod val="60000"/>
                    <a:lumOff val="40000"/>
                  </a:schemeClr>
                </a:solidFill>
                <a:latin typeface="Abadi"/>
              </a:rPr>
              <a:t>Plotly</a:t>
            </a:r>
            <a:r>
              <a:rPr lang="en-US" sz="2000" dirty="0">
                <a:solidFill>
                  <a:schemeClr val="accent2">
                    <a:lumMod val="60000"/>
                    <a:lumOff val="40000"/>
                  </a:schemeClr>
                </a:solidFill>
                <a:latin typeface="Abadi"/>
              </a:rPr>
              <a:t> Dash</a:t>
            </a:r>
          </a:p>
          <a:p>
            <a:pPr>
              <a:lnSpc>
                <a:spcPct val="120000"/>
              </a:lnSpc>
              <a:spcBef>
                <a:spcPts val="1400"/>
              </a:spcBef>
            </a:pPr>
            <a:r>
              <a:rPr lang="en-US" dirty="0">
                <a:solidFill>
                  <a:schemeClr val="accent3">
                    <a:lumMod val="25000"/>
                  </a:schemeClr>
                </a:solidFill>
                <a:latin typeface="Abadi"/>
              </a:rPr>
              <a:t>Perform predictive analysis using classification models</a:t>
            </a:r>
          </a:p>
          <a:p>
            <a:pPr lvl="1">
              <a:lnSpc>
                <a:spcPct val="120000"/>
              </a:lnSpc>
              <a:spcBef>
                <a:spcPts val="1400"/>
              </a:spcBef>
            </a:pPr>
            <a:r>
              <a:rPr lang="en-US" dirty="0">
                <a:solidFill>
                  <a:schemeClr val="accent2">
                    <a:lumMod val="60000"/>
                    <a:lumOff val="40000"/>
                  </a:schemeClr>
                </a:solidFill>
                <a:latin typeface="Abadi"/>
              </a:rPr>
              <a:t>Build, tune and evaluate classification models</a:t>
            </a:r>
          </a:p>
          <a:p>
            <a:endParaRPr lang="en-US" sz="800" dirty="0"/>
          </a:p>
        </p:txBody>
      </p:sp>
    </p:spTree>
    <p:extLst>
      <p:ext uri="{BB962C8B-B14F-4D97-AF65-F5344CB8AC3E}">
        <p14:creationId xmlns:p14="http://schemas.microsoft.com/office/powerpoint/2010/main" val="467577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meaning: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It is the procedure of collecting, measuring and analyzing accurate insights for research using standard validated techniques to answer questions and evaluate outcomes.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basic steps:</a:t>
            </a:r>
          </a:p>
          <a:p>
            <a:pPr marL="800100" lvl="1" indent="-342900">
              <a:lnSpc>
                <a:spcPct val="100000"/>
              </a:lnSpc>
              <a:spcBef>
                <a:spcPts val="1400"/>
              </a:spcBef>
              <a:buAutoNum type="arabicPeriod"/>
            </a:pPr>
            <a:r>
              <a:rPr lang="en-US" sz="1800" dirty="0">
                <a:solidFill>
                  <a:schemeClr val="accent3">
                    <a:lumMod val="25000"/>
                  </a:schemeClr>
                </a:solidFill>
                <a:latin typeface="Abadi" panose="020B0604020104020204" pitchFamily="34" charset="0"/>
              </a:rPr>
              <a:t>Collect data from API and web pages.</a:t>
            </a:r>
          </a:p>
          <a:p>
            <a:pPr marL="800100" lvl="1" indent="-342900">
              <a:lnSpc>
                <a:spcPct val="100000"/>
              </a:lnSpc>
              <a:spcBef>
                <a:spcPts val="1400"/>
              </a:spcBef>
              <a:buFont typeface="+mj-lt"/>
              <a:buAutoNum type="arabicPeriod"/>
            </a:pPr>
            <a:r>
              <a:rPr lang="en-US" sz="1800" dirty="0" smtClean="0">
                <a:solidFill>
                  <a:schemeClr val="accent3">
                    <a:lumMod val="25000"/>
                  </a:schemeClr>
                </a:solidFill>
                <a:latin typeface="Abadi" panose="020B0604020104020204" pitchFamily="34" charset="0"/>
              </a:rPr>
              <a:t>Create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of it.</a:t>
            </a:r>
          </a:p>
          <a:p>
            <a:pPr marL="800100" lvl="1" indent="-342900">
              <a:lnSpc>
                <a:spcPct val="100000"/>
              </a:lnSpc>
              <a:spcBef>
                <a:spcPts val="1400"/>
              </a:spcBef>
              <a:buFont typeface="+mj-lt"/>
              <a:buAutoNum type="arabicPeriod"/>
            </a:pPr>
            <a:r>
              <a:rPr lang="en-US" sz="1800" dirty="0" smtClean="0">
                <a:solidFill>
                  <a:schemeClr val="accent3">
                    <a:lumMod val="25000"/>
                  </a:schemeClr>
                </a:solidFill>
                <a:latin typeface="Abadi" panose="020B0604020104020204" pitchFamily="34" charset="0"/>
              </a:rPr>
              <a:t>Clean </a:t>
            </a:r>
            <a:r>
              <a:rPr lang="en-US" sz="1800" dirty="0">
                <a:solidFill>
                  <a:schemeClr val="accent3">
                    <a:lumMod val="25000"/>
                  </a:schemeClr>
                </a:solidFill>
                <a:latin typeface="Abadi" panose="020B0604020104020204" pitchFamily="34" charset="0"/>
              </a:rPr>
              <a:t>and filter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a:t>
            </a:r>
          </a:p>
          <a:p>
            <a:pPr marL="800100" lvl="1" indent="-342900">
              <a:lnSpc>
                <a:spcPct val="100000"/>
              </a:lnSpc>
              <a:spcBef>
                <a:spcPts val="1400"/>
              </a:spcBef>
              <a:buFont typeface="+mj-lt"/>
              <a:buAutoNum type="arabicPeriod"/>
            </a:pPr>
            <a:r>
              <a:rPr lang="en-US" sz="1800" dirty="0" smtClean="0">
                <a:solidFill>
                  <a:schemeClr val="accent3">
                    <a:lumMod val="25000"/>
                  </a:schemeClr>
                </a:solidFill>
                <a:latin typeface="Abadi" panose="020B0604020104020204" pitchFamily="34" charset="0"/>
              </a:rPr>
              <a:t>Export </a:t>
            </a:r>
            <a:r>
              <a:rPr lang="en-US" sz="1800" dirty="0">
                <a:solidFill>
                  <a:schemeClr val="accent3">
                    <a:lumMod val="25000"/>
                  </a:schemeClr>
                </a:solidFill>
                <a:latin typeface="Abadi" panose="020B0604020104020204" pitchFamily="34" charset="0"/>
              </a:rPr>
              <a:t>to flat file (csv).</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Data</a:t>
            </a:r>
            <a:r>
              <a:rPr lang="en-US" dirty="0">
                <a:solidFill>
                  <a:srgbClr val="0B49CB"/>
                </a:solidFill>
                <a:latin typeface="Abadi"/>
              </a:rPr>
              <a:t> </a:t>
            </a:r>
            <a:r>
              <a:rPr lang="en-US" dirty="0">
                <a:solidFill>
                  <a:schemeClr val="accent2">
                    <a:lumMod val="60000"/>
                    <a:lumOff val="40000"/>
                  </a:schemeClr>
                </a:solidFill>
                <a:latin typeface="Abadi"/>
              </a:rPr>
              <a:t>Collection</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normAutofit/>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4749" y="1800225"/>
            <a:ext cx="4640263" cy="4616697"/>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Our objective is to extract the launch records as HTML table, parse the table, and convert it 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future analysis.</a:t>
            </a:r>
          </a:p>
          <a:p>
            <a:pPr>
              <a:lnSpc>
                <a:spcPct val="100000"/>
              </a:lnSpc>
              <a:spcBef>
                <a:spcPts val="1400"/>
              </a:spcBef>
            </a:pPr>
            <a:r>
              <a:rPr lang="en-US" sz="2200" dirty="0">
                <a:solidFill>
                  <a:schemeClr val="accent3">
                    <a:lumMod val="25000"/>
                  </a:schemeClr>
                </a:solidFill>
                <a:latin typeface="Abadi" panose="020B0604020104020204" pitchFamily="34" charset="0"/>
              </a:rPr>
              <a:t>Collect the data using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Convert the response content as a Json file using .json() function call and turn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using.json_normalize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Clean the data, check for missing values and fill in missing values where necessary.</a:t>
            </a:r>
          </a:p>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Ceate</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dictionary.</a:t>
            </a: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export it to a CSV file.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https://github.com/rubylouai/final/blob/main/Collecting%20the%20Data-%</a:t>
            </a:r>
            <a:r>
              <a:rPr lang="en-US" sz="2200" dirty="0" smtClean="0">
                <a:solidFill>
                  <a:schemeClr val="accent3">
                    <a:lumMod val="25000"/>
                  </a:schemeClr>
                </a:solidFill>
                <a:latin typeface="Abadi" panose="020B0604020104020204" pitchFamily="34" charset="0"/>
                <a:hlinkClick r:id="rId3"/>
              </a:rPr>
              <a:t>20Collection%20API%20Lab.ipynb.ipynb</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2">
                    <a:lumMod val="60000"/>
                    <a:lumOff val="40000"/>
                  </a:schemeClr>
                </a:solidFill>
                <a:latin typeface="Abadi"/>
              </a:rPr>
              <a:t>Data Collection – SpaceX API</a:t>
            </a:r>
          </a:p>
        </p:txBody>
      </p:sp>
      <p:pic>
        <p:nvPicPr>
          <p:cNvPr id="2" name="Picture 1">
            <a:extLst>
              <a:ext uri="{FF2B5EF4-FFF2-40B4-BE49-F238E27FC236}">
                <a16:creationId xmlns:a16="http://schemas.microsoft.com/office/drawing/2014/main" id="{3FE6C2FD-4230-47BE-BFD9-DC11AC15176F}"/>
              </a:ext>
            </a:extLst>
          </p:cNvPr>
          <p:cNvPicPr>
            <a:picLocks noChangeAspect="1"/>
          </p:cNvPicPr>
          <p:nvPr/>
        </p:nvPicPr>
        <p:blipFill>
          <a:blip r:embed="rId4"/>
          <a:stretch>
            <a:fillRect/>
          </a:stretch>
        </p:blipFill>
        <p:spPr>
          <a:xfrm>
            <a:off x="6549110" y="1834575"/>
            <a:ext cx="3406435" cy="381033"/>
          </a:xfrm>
          <a:prstGeom prst="rect">
            <a:avLst/>
          </a:prstGeom>
        </p:spPr>
      </p:pic>
      <p:pic>
        <p:nvPicPr>
          <p:cNvPr id="8" name="Picture 7">
            <a:extLst>
              <a:ext uri="{FF2B5EF4-FFF2-40B4-BE49-F238E27FC236}">
                <a16:creationId xmlns:a16="http://schemas.microsoft.com/office/drawing/2014/main" id="{A3010401-0B23-4D44-A4B3-A6E6E65DFEC4}"/>
              </a:ext>
            </a:extLst>
          </p:cNvPr>
          <p:cNvPicPr>
            <a:picLocks noChangeAspect="1"/>
          </p:cNvPicPr>
          <p:nvPr/>
        </p:nvPicPr>
        <p:blipFill>
          <a:blip r:embed="rId5"/>
          <a:stretch>
            <a:fillRect/>
          </a:stretch>
        </p:blipFill>
        <p:spPr>
          <a:xfrm>
            <a:off x="6549110" y="2373174"/>
            <a:ext cx="4182117" cy="2829691"/>
          </a:xfrm>
          <a:prstGeom prst="rect">
            <a:avLst/>
          </a:prstGeom>
        </p:spPr>
      </p:pic>
      <p:pic>
        <p:nvPicPr>
          <p:cNvPr id="9" name="Picture 8">
            <a:extLst>
              <a:ext uri="{FF2B5EF4-FFF2-40B4-BE49-F238E27FC236}">
                <a16:creationId xmlns:a16="http://schemas.microsoft.com/office/drawing/2014/main" id="{B7D7DE3F-B9A0-4804-98CA-2FE8B2A8E143}"/>
              </a:ext>
            </a:extLst>
          </p:cNvPr>
          <p:cNvPicPr>
            <a:picLocks noChangeAspect="1"/>
          </p:cNvPicPr>
          <p:nvPr/>
        </p:nvPicPr>
        <p:blipFill rotWithShape="1">
          <a:blip r:embed="rId6"/>
          <a:srcRect t="5201" r="5792"/>
          <a:stretch/>
        </p:blipFill>
        <p:spPr>
          <a:xfrm>
            <a:off x="6549110" y="5477101"/>
            <a:ext cx="5642890" cy="549049"/>
          </a:xfrm>
          <a:prstGeom prst="rect">
            <a:avLst/>
          </a:prstGeom>
        </p:spPr>
      </p:pic>
      <p:pic>
        <p:nvPicPr>
          <p:cNvPr id="10" name="Picture 9">
            <a:extLst>
              <a:ext uri="{FF2B5EF4-FFF2-40B4-BE49-F238E27FC236}">
                <a16:creationId xmlns:a16="http://schemas.microsoft.com/office/drawing/2014/main" id="{75D3AC34-C4B2-4D97-AE57-F4B26AA5CA91}"/>
              </a:ext>
            </a:extLst>
          </p:cNvPr>
          <p:cNvPicPr>
            <a:picLocks noChangeAspect="1"/>
          </p:cNvPicPr>
          <p:nvPr/>
        </p:nvPicPr>
        <p:blipFill>
          <a:blip r:embed="rId7"/>
          <a:stretch>
            <a:fillRect/>
          </a:stretch>
        </p:blipFill>
        <p:spPr>
          <a:xfrm>
            <a:off x="6549110" y="6173061"/>
            <a:ext cx="4282811" cy="24386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purl.org/dc/elements/1.1/"/>
    <ds:schemaRef ds:uri="http://purl.org/dc/terms/"/>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f80a141d-92ca-4d3d-9308-f7e7b1d44ce8"/>
    <ds:schemaRef ds:uri="155be751-a274-42e8-93fb-f39d3b9bccc8"/>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364</TotalTime>
  <Words>1638</Words>
  <Application>Microsoft Office PowerPoint</Application>
  <PresentationFormat>Widescreen</PresentationFormat>
  <Paragraphs>255</Paragraphs>
  <Slides>49</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Abadi</vt:lpstr>
      <vt:lpstr>Arial</vt:lpstr>
      <vt:lpstr>Calibri</vt:lpstr>
      <vt:lpstr>Calibri Light</vt:lpstr>
      <vt:lpstr>IBM Plex Mono SemiBold</vt:lpstr>
      <vt:lpstr>IBM Plex Mono Text</vt:lpstr>
      <vt:lpstr>Rockwell</vt:lpstr>
      <vt:lpstr>Rockwell Condensed</vt:lpstr>
      <vt:lpstr>SF Pro</vt:lpstr>
      <vt:lpstr>Wingdings</vt:lpstr>
      <vt:lpstr>Custom Design</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249</cp:revision>
  <dcterms:created xsi:type="dcterms:W3CDTF">2021-04-29T18:58:34Z</dcterms:created>
  <dcterms:modified xsi:type="dcterms:W3CDTF">2022-10-01T12:39:50Z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